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50D57-C74D-463C-9C11-5E0218C13706}" type="datetimeFigureOut">
              <a:t>5/29/2025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9D6E7-6072-4A36-8EFD-E80D3C11E65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10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3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E2AF0-D2AB-A323-3AF9-26E0C46E1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AB6669-B1CA-3411-EA50-189FBEA387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FA139D-C9A7-3ECB-A65F-A1284624D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06801-4D18-3EF3-C288-F19E2DE33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46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3D58E-18D2-247C-7D97-386F17107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8F40A-2DA8-7B01-CFCD-F6A751317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408D3D-65E9-B1BB-1A6B-23F22F5B9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21C0A-FA6A-B79D-DF83-AC55F4284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32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88ABC2-2CA0-1EE4-1F71-5429CAC24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0486C-9647-B336-D0F6-8E4EEB753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701000"/>
            <a:ext cx="9143999" cy="824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  <a:ea typeface="Cambria"/>
                <a:cs typeface="+mn-lt"/>
              </a:rPr>
              <a:t>Payment Integration via EMSE</a:t>
            </a:r>
            <a:endParaRPr lang="en-US">
              <a:solidFill>
                <a:schemeClr val="bg1"/>
              </a:solidFill>
              <a:latin typeface="Aptos"/>
            </a:endParaRPr>
          </a:p>
          <a:p>
            <a:endParaRPr lang="en-US" sz="28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3351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D08460-8BED-3FEB-5CA7-E5F97FDE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F80A763-99C3-2639-34CC-AC46D4F51620}"/>
              </a:ext>
            </a:extLst>
          </p:cNvPr>
          <p:cNvSpPr txBox="1"/>
          <p:nvPr/>
        </p:nvSpPr>
        <p:spPr>
          <a:xfrm>
            <a:off x="271154" y="1844634"/>
            <a:ext cx="11342913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chemeClr val="bg1"/>
                </a:solidFill>
              </a:rPr>
              <a:t>Understanding the Finance Engine in Accela</a:t>
            </a:r>
            <a:endParaRPr lang="en-US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chemeClr val="bg1"/>
                </a:solidFill>
              </a:rPr>
              <a:t> Using </a:t>
            </a:r>
            <a:r>
              <a:rPr lang="en-US" sz="2400" err="1">
                <a:solidFill>
                  <a:schemeClr val="bg1"/>
                </a:solidFill>
              </a:rPr>
              <a:t>aa.finance.getPaymentFeeItems</a:t>
            </a:r>
            <a:r>
              <a:rPr lang="en-US" sz="2400">
                <a:solidFill>
                  <a:schemeClr val="bg1"/>
                </a:solidFill>
              </a:rPr>
              <a:t> and </a:t>
            </a:r>
            <a:r>
              <a:rPr lang="en-US" sz="2400" err="1">
                <a:solidFill>
                  <a:schemeClr val="bg1"/>
                </a:solidFill>
              </a:rPr>
              <a:t>aa.cashier</a:t>
            </a:r>
            <a:r>
              <a:rPr lang="en-US" sz="2400">
                <a:solidFill>
                  <a:schemeClr val="bg1"/>
                </a:solidFill>
              </a:rPr>
              <a:t> APIs</a:t>
            </a: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chemeClr val="bg1"/>
                </a:solidFill>
              </a:rPr>
              <a:t>Calculating Balances, Paid/Unpaid Totals by Fee Code</a:t>
            </a: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chemeClr val="bg1"/>
                </a:solidFill>
              </a:rPr>
              <a:t>Validating Payment Before Advancing Workflow</a:t>
            </a: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chemeClr val="bg1"/>
                </a:solidFill>
              </a:rPr>
              <a:t> Creating Custom Payment Summary JSON</a:t>
            </a:r>
            <a:endParaRPr lang="en-US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chemeClr val="bg1"/>
                </a:solidFill>
              </a:rPr>
              <a:t> Using EMSE to Trigger Alerts or Actions Based on Payments</a:t>
            </a: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F28039-0F37-027D-FE82-82BDE5F71FA3}"/>
              </a:ext>
            </a:extLst>
          </p:cNvPr>
          <p:cNvSpPr txBox="1"/>
          <p:nvPr/>
        </p:nvSpPr>
        <p:spPr>
          <a:xfrm>
            <a:off x="271153" y="627413"/>
            <a:ext cx="861158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Aptos"/>
              </a:rPr>
              <a:t>Payment Integration via EMSE</a:t>
            </a:r>
          </a:p>
        </p:txBody>
      </p:sp>
    </p:spTree>
    <p:extLst>
      <p:ext uri="{BB962C8B-B14F-4D97-AF65-F5344CB8AC3E}">
        <p14:creationId xmlns:p14="http://schemas.microsoft.com/office/powerpoint/2010/main" val="315888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515465-E6DE-0B3A-CA4C-AEC6C3A43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ECD83-F130-1218-9814-BA4DD6A3ABBA}"/>
              </a:ext>
            </a:extLst>
          </p:cNvPr>
          <p:cNvSpPr txBox="1"/>
          <p:nvPr/>
        </p:nvSpPr>
        <p:spPr>
          <a:xfrm>
            <a:off x="637310" y="2705594"/>
            <a:ext cx="9690264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Symbol"/>
              <a:buChar char="•"/>
            </a:pPr>
            <a:r>
              <a:rPr lang="en-US" sz="2400" b="1">
                <a:solidFill>
                  <a:schemeClr val="bg1"/>
                </a:solidFill>
                <a:ea typeface="+mn-lt"/>
                <a:cs typeface="+mn-lt"/>
              </a:rPr>
              <a:t>Fee items</a:t>
            </a:r>
            <a:r>
              <a:rPr lang="en-US" sz="2400">
                <a:solidFill>
                  <a:schemeClr val="bg1"/>
                </a:solidFill>
                <a:ea typeface="+mn-lt"/>
                <a:cs typeface="+mn-lt"/>
              </a:rPr>
              <a:t>: Line items representing charges</a:t>
            </a:r>
          </a:p>
          <a:p>
            <a:pPr>
              <a:buFont typeface="Symbol"/>
              <a:buChar char="•"/>
            </a:pPr>
            <a:endParaRPr lang="en-US" sz="24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endParaRPr lang="en-US" sz="24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r>
              <a:rPr lang="en-US" sz="2400" b="1">
                <a:solidFill>
                  <a:schemeClr val="bg1"/>
                </a:solidFill>
                <a:ea typeface="+mn-lt"/>
                <a:cs typeface="+mn-lt"/>
              </a:rPr>
              <a:t>Payments</a:t>
            </a:r>
            <a:r>
              <a:rPr lang="en-US" sz="2400">
                <a:solidFill>
                  <a:schemeClr val="bg1"/>
                </a:solidFill>
                <a:ea typeface="+mn-lt"/>
                <a:cs typeface="+mn-lt"/>
              </a:rPr>
              <a:t>: Transactions applied to fees</a:t>
            </a:r>
          </a:p>
          <a:p>
            <a:pPr>
              <a:buFont typeface="Symbol"/>
              <a:buChar char="•"/>
            </a:pPr>
            <a:endParaRPr lang="en-US" sz="24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endParaRPr lang="en-US" sz="24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r>
              <a:rPr lang="en-US" sz="2400" b="1">
                <a:solidFill>
                  <a:schemeClr val="bg1"/>
                </a:solidFill>
                <a:ea typeface="+mn-lt"/>
                <a:cs typeface="+mn-lt"/>
              </a:rPr>
              <a:t>Invoices</a:t>
            </a:r>
            <a:r>
              <a:rPr lang="en-US" sz="2400">
                <a:solidFill>
                  <a:schemeClr val="bg1"/>
                </a:solidFill>
                <a:ea typeface="+mn-lt"/>
                <a:cs typeface="+mn-lt"/>
              </a:rPr>
              <a:t>: Billed amounts that may or may not be paid</a:t>
            </a: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797C5C-18F4-425B-E7B2-536ABBB09754}"/>
              </a:ext>
            </a:extLst>
          </p:cNvPr>
          <p:cNvSpPr txBox="1"/>
          <p:nvPr/>
        </p:nvSpPr>
        <p:spPr>
          <a:xfrm>
            <a:off x="637308" y="498765"/>
            <a:ext cx="11342913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ea typeface="+mn-lt"/>
                <a:cs typeface="+mn-lt"/>
              </a:rPr>
              <a:t>Understanding the Finance </a:t>
            </a:r>
          </a:p>
          <a:p>
            <a:r>
              <a:rPr lang="en-US" sz="4400" b="1">
                <a:solidFill>
                  <a:schemeClr val="bg1"/>
                </a:solidFill>
                <a:ea typeface="+mn-lt"/>
                <a:cs typeface="+mn-lt"/>
              </a:rPr>
              <a:t>Engine in Accela</a:t>
            </a:r>
            <a:endParaRPr lang="en-US" sz="4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2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2ADBD9-F1FB-42F0-BB1A-96AC0DCC8B19}"/>
</file>

<file path=customXml/itemProps2.xml><?xml version="1.0" encoding="utf-8"?>
<ds:datastoreItem xmlns:ds="http://schemas.openxmlformats.org/officeDocument/2006/customXml" ds:itemID="{708C787F-9626-4D3B-AFE7-528EA5FEDB46}"/>
</file>

<file path=customXml/itemProps3.xml><?xml version="1.0" encoding="utf-8"?>
<ds:datastoreItem xmlns:ds="http://schemas.openxmlformats.org/officeDocument/2006/customXml" ds:itemID="{47C71F29-EA05-4528-9F99-B831DF70AEA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ACCELA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3</cp:revision>
  <dcterms:created xsi:type="dcterms:W3CDTF">2013-07-15T20:26:40Z</dcterms:created>
  <dcterms:modified xsi:type="dcterms:W3CDTF">2025-05-29T09:45:23Z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