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8F169-D3DC-4BEE-B36A-72870BBF7A04}" type="datetimeFigureOut"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5AC2D-8653-4948-A1D6-2BB38FF441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79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3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852A-899C-FBDB-9072-281314D51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62361-F1BD-48B4-938E-959420F36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D86B9-EF09-B735-C9D8-D174B8A09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D5DFD-A356-2EA2-7F1E-656D59387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39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CF75B-8099-F10E-AF1B-C9CFC4065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74E27-0542-9A20-BFBF-824C69DBFF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6EAAB-BC7D-BA86-7C6B-EAE084467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1538E-BE0A-4DDE-1039-140C5E2EE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0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92EDB-1899-7DE2-801B-9421B6571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A6BF49-8A9B-A6D1-61B2-826920C82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D5D18-5C99-6C1E-08B3-3B234D014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CC6BF-AE95-FD53-E7E8-97185D8DC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93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9F56-1488-D096-6166-43C9AF458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4A091E-B4CB-7CA4-993E-94686A45F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FBC237-AFA2-EE5C-8129-5BAE78CDC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3C6C5-5826-0F25-C68E-744028CE3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4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07647-3374-30B8-DC26-7BECDA4D7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CFE906-0523-5C52-9467-F1FDBA888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002A5-7A2E-517B-A976-E39D7FDA8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D6BA3-AC2D-91E4-78F7-84CE01A4D9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11D4A-DD86-4E73-B9DD-6BF8CDED7F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5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88ABC2-2CA0-1EE4-1F71-5429CAC24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ACCELA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0486C-9647-B336-D0F6-8E4EEB75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701000"/>
            <a:ext cx="9143999" cy="8244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+mn-lt"/>
                <a:cs typeface="+mn-lt"/>
              </a:rPr>
              <a:t>Building Custom APIs with EMSE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51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EE8E1-45A1-21F4-1105-B43E24D1A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78527B4-1750-7AEA-A1A3-EB21396FA332}"/>
              </a:ext>
            </a:extLst>
          </p:cNvPr>
          <p:cNvSpPr txBox="1"/>
          <p:nvPr/>
        </p:nvSpPr>
        <p:spPr>
          <a:xfrm>
            <a:off x="525734" y="1718103"/>
            <a:ext cx="11144728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Concept: Using EMSE to Act Like an API</a:t>
            </a:r>
          </a:p>
          <a:p>
            <a:endParaRPr lang="en-US" sz="2400" dirty="0">
              <a:solidFill>
                <a:schemeClr val="bg1"/>
              </a:solidFill>
              <a:latin typeface="Aptos"/>
              <a:ea typeface="Cambria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  <a:ea typeface="Cambria"/>
                <a:cs typeface="+mn-lt"/>
              </a:rPr>
              <a:t>Using </a:t>
            </a:r>
            <a:r>
              <a:rPr lang="en-US" sz="2400" err="1">
                <a:solidFill>
                  <a:schemeClr val="bg1"/>
                </a:solidFill>
                <a:latin typeface="Aptos"/>
                <a:ea typeface="Cambria"/>
                <a:cs typeface="+mn-lt"/>
              </a:rPr>
              <a:t>aa.env.getValue</a:t>
            </a:r>
            <a:r>
              <a:rPr lang="en-US" sz="2400" dirty="0">
                <a:solidFill>
                  <a:schemeClr val="bg1"/>
                </a:solidFill>
                <a:latin typeface="Aptos"/>
                <a:ea typeface="Cambria"/>
                <a:cs typeface="+mn-lt"/>
              </a:rPr>
              <a:t> as Input</a:t>
            </a:r>
          </a:p>
          <a:p>
            <a:endParaRPr lang="en-US" sz="2400" dirty="0">
              <a:solidFill>
                <a:schemeClr val="bg1"/>
              </a:solidFill>
              <a:latin typeface="Aptos"/>
              <a:ea typeface="Cambria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  <a:ea typeface="Cambria"/>
                <a:cs typeface="+mn-lt"/>
              </a:rPr>
              <a:t>Constructing &amp; Returning JSON with </a:t>
            </a:r>
            <a:r>
              <a:rPr lang="en-US" sz="2400" err="1">
                <a:solidFill>
                  <a:schemeClr val="bg1"/>
                </a:solidFill>
                <a:latin typeface="Aptos"/>
                <a:ea typeface="Cambria"/>
                <a:cs typeface="+mn-lt"/>
              </a:rPr>
              <a:t>aa.env.setValue</a:t>
            </a:r>
            <a:endParaRPr lang="en-US" sz="2400" dirty="0">
              <a:solidFill>
                <a:schemeClr val="bg1"/>
              </a:solidFill>
              <a:latin typeface="Aptos"/>
              <a:ea typeface="Cambria"/>
              <a:cs typeface="+mn-lt"/>
            </a:endParaRPr>
          </a:p>
          <a:p>
            <a:endParaRPr lang="en-US" sz="2400" dirty="0">
              <a:solidFill>
                <a:schemeClr val="bg1"/>
              </a:solidFill>
              <a:latin typeface="Aptos"/>
              <a:ea typeface="Cambria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  <a:ea typeface="Cambria"/>
                <a:cs typeface="+mn-lt"/>
              </a:rPr>
              <a:t>Triggering Scripts via Webhooks / REST Clients</a:t>
            </a:r>
          </a:p>
          <a:p>
            <a:endParaRPr lang="en-US" sz="2400" dirty="0">
              <a:solidFill>
                <a:schemeClr val="bg1"/>
              </a:solidFill>
              <a:latin typeface="Aptos"/>
              <a:ea typeface="Cambria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  <a:ea typeface="Cambria"/>
                <a:cs typeface="+mn-lt"/>
              </a:rPr>
              <a:t>Structuring Outputs (Status, Data, Errors)</a:t>
            </a:r>
          </a:p>
          <a:p>
            <a:endParaRPr lang="en-US" sz="2400" dirty="0">
              <a:solidFill>
                <a:schemeClr val="bg1"/>
              </a:solidFill>
              <a:latin typeface="Aptos"/>
              <a:ea typeface="Cambria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Aptos"/>
                <a:ea typeface="Cambria"/>
                <a:cs typeface="+mn-lt"/>
              </a:rPr>
              <a:t>Real-World Example: Record Summary API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158CA0-39AA-6EC6-9060-C594B8F1CCFE}"/>
              </a:ext>
            </a:extLst>
          </p:cNvPr>
          <p:cNvSpPr txBox="1"/>
          <p:nvPr/>
        </p:nvSpPr>
        <p:spPr>
          <a:xfrm>
            <a:off x="647205" y="548244"/>
            <a:ext cx="1047205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ptos"/>
              </a:rPr>
              <a:t>Building Custom APIs with EMSE</a:t>
            </a:r>
          </a:p>
        </p:txBody>
      </p:sp>
    </p:spTree>
    <p:extLst>
      <p:ext uri="{BB962C8B-B14F-4D97-AF65-F5344CB8AC3E}">
        <p14:creationId xmlns:p14="http://schemas.microsoft.com/office/powerpoint/2010/main" val="307582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7027E-64DD-9C3D-7A03-1E1AA1FEA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5DDF0B5-8898-4BE9-7539-E788EDBC1460}"/>
              </a:ext>
            </a:extLst>
          </p:cNvPr>
          <p:cNvSpPr txBox="1"/>
          <p:nvPr/>
        </p:nvSpPr>
        <p:spPr>
          <a:xfrm>
            <a:off x="459474" y="1176973"/>
            <a:ext cx="11730031" cy="55861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What is EMSE?</a:t>
            </a:r>
            <a:endParaRPr lang="en-US" sz="17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Event Manager Scripting Engine used to handle automation in Accela.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Triggers on events like record creation, fee updates, inspections, etc.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What does "Act Like an API" mean?</a:t>
            </a:r>
            <a:endParaRPr lang="en-US" sz="17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Using EMSE scripts as reusable functions that simulate API endpoints.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Centralizes business logic for use across the Accela platform.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Why use EMSE like an API?</a:t>
            </a:r>
            <a:endParaRPr lang="en-US" sz="17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Automates tasks without manual input.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Supports integrations by exposing logic programmatically.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Encourages clean, modular code that’s easier to maintain.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How it works:</a:t>
            </a:r>
            <a:endParaRPr lang="en-US" sz="17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Create reusable functions inside INCLUDES_CUSTOM or similar scripts.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Pass parameters, run business logic, and return results.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Call these functions from   Workflow tasks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/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                                             Inspection events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/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                                             After-submit events 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/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                                             External systems (via middleware/integration layer)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Benefits:</a:t>
            </a:r>
            <a:endParaRPr lang="en-US" sz="17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Promotes code reuse and consistency</a:t>
            </a:r>
            <a:endParaRPr lang="en-US"/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Easier to test and debug business logic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Prepares your agency for external integrations</a:t>
            </a:r>
            <a:endParaRPr lang="en-US" sz="17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CB12E-39B2-6254-90F9-AC3B99AFF176}"/>
              </a:ext>
            </a:extLst>
          </p:cNvPr>
          <p:cNvSpPr txBox="1"/>
          <p:nvPr/>
        </p:nvSpPr>
        <p:spPr>
          <a:xfrm>
            <a:off x="459466" y="261113"/>
            <a:ext cx="1047205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Concept: Using EMSE to Act Like an API</a:t>
            </a:r>
          </a:p>
        </p:txBody>
      </p:sp>
    </p:spTree>
    <p:extLst>
      <p:ext uri="{BB962C8B-B14F-4D97-AF65-F5344CB8AC3E}">
        <p14:creationId xmlns:p14="http://schemas.microsoft.com/office/powerpoint/2010/main" val="258524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197029-AACF-3432-E286-3E9ED365A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029B89D-E883-01FC-73C0-86AC37411D13}"/>
              </a:ext>
            </a:extLst>
          </p:cNvPr>
          <p:cNvSpPr txBox="1"/>
          <p:nvPr/>
        </p:nvSpPr>
        <p:spPr>
          <a:xfrm>
            <a:off x="459475" y="919674"/>
            <a:ext cx="11730031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What is </a:t>
            </a:r>
            <a:r>
              <a:rPr lang="en-US" b="1" err="1">
                <a:solidFill>
                  <a:schemeClr val="bg1"/>
                </a:solidFill>
                <a:ea typeface="+mn-lt"/>
                <a:cs typeface="+mn-lt"/>
              </a:rPr>
              <a:t>aa.env.getValue</a:t>
            </a: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?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 built-in Accela function used to retrieve </a:t>
            </a: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input values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passed into an EMSE script.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Acts like receiving parameters in a traditional API call.</a:t>
            </a:r>
          </a:p>
          <a:p>
            <a:pPr lvl="1">
              <a:buFont typeface="Courier New"/>
              <a:buChar char="○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Why use it?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Allows your script to accept dynamic input (e.g., record ID, fee code, status).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Enables flexibility and reusability of scripts across different scenarios.</a:t>
            </a:r>
          </a:p>
          <a:p>
            <a:pPr lvl="1">
              <a:buFont typeface="Courier New"/>
              <a:buChar char="○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Common Use Cases: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Custom batch processes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Event-driven scripts (e.g., record submit, inspection result)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Middleware/integration-triggered scripts</a:t>
            </a:r>
          </a:p>
          <a:p>
            <a:pPr>
              <a:buFont typeface="Arial"/>
              <a:buChar char="•"/>
            </a:pPr>
            <a:endParaRPr lang="en-US" b="1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Best Practices: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Always </a:t>
            </a: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check if the value is null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or empty before using it.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Define </a:t>
            </a: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clear and consistent parameter names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Document the expected inputs at the top of your script.</a:t>
            </a:r>
          </a:p>
          <a:p>
            <a:pPr lvl="1">
              <a:buFont typeface="Courier New"/>
              <a:buChar char="○"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Benefits: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Turns your script into a configurable and reusable tool.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Reduces hardcoding and increases script flexibility.</a:t>
            </a:r>
          </a:p>
          <a:p>
            <a:pPr>
              <a:buFont typeface="Symbol"/>
              <a:buChar char="•"/>
            </a:pPr>
            <a:endParaRPr lang="en-US" b="1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98ACA-5D93-0012-AF81-304BDEE328E6}"/>
              </a:ext>
            </a:extLst>
          </p:cNvPr>
          <p:cNvSpPr txBox="1"/>
          <p:nvPr/>
        </p:nvSpPr>
        <p:spPr>
          <a:xfrm>
            <a:off x="459467" y="152256"/>
            <a:ext cx="1047205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Using </a:t>
            </a:r>
            <a:r>
              <a:rPr lang="en-US" sz="4400" b="1" dirty="0" err="1">
                <a:solidFill>
                  <a:schemeClr val="bg1"/>
                </a:solidFill>
                <a:ea typeface="+mn-lt"/>
                <a:cs typeface="+mn-lt"/>
              </a:rPr>
              <a:t>aa.env.getValue</a:t>
            </a:r>
            <a:r>
              <a:rPr lang="en-US" sz="4400" b="1" dirty="0">
                <a:solidFill>
                  <a:schemeClr val="bg1"/>
                </a:solidFill>
                <a:ea typeface="+mn-lt"/>
                <a:cs typeface="+mn-lt"/>
              </a:rPr>
              <a:t> as Input</a:t>
            </a:r>
          </a:p>
        </p:txBody>
      </p:sp>
    </p:spTree>
    <p:extLst>
      <p:ext uri="{BB962C8B-B14F-4D97-AF65-F5344CB8AC3E}">
        <p14:creationId xmlns:p14="http://schemas.microsoft.com/office/powerpoint/2010/main" val="371175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E0F4A-F363-1E0D-B1B9-10DA633EE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329D3C4-96AF-1228-C4E3-A398C8063506}"/>
              </a:ext>
            </a:extLst>
          </p:cNvPr>
          <p:cNvSpPr txBox="1"/>
          <p:nvPr/>
        </p:nvSpPr>
        <p:spPr>
          <a:xfrm>
            <a:off x="459475" y="1355102"/>
            <a:ext cx="11730031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What is </a:t>
            </a:r>
            <a:r>
              <a:rPr lang="en-US" b="1" err="1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aa.env.setValue</a:t>
            </a: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?</a:t>
            </a:r>
            <a:endParaRPr lang="en-US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 built-in Accela function used to </a:t>
            </a: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return data</a:t>
            </a: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from an EMSE script.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Works like an API response—used to output values to the calling process.</a:t>
            </a: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Why return JSON?</a:t>
            </a:r>
            <a:endParaRPr lang="en-US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JSON is a standard, lightweight format that’s easy to consume by other systems.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Makes your EMSE script behave like a true API endpoint.</a:t>
            </a:r>
          </a:p>
          <a:p>
            <a:pPr>
              <a:buFont typeface="Symbol"/>
              <a:buChar char="•"/>
            </a:pPr>
            <a:endParaRPr lang="en-US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Common Use Cases:</a:t>
            </a:r>
            <a:endParaRPr lang="en-US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Sending responses to middleware (e.g., REST or SOAP bridges)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Debugging output for testing scripts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Returning status, messages, or data objects</a:t>
            </a: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Best Practices:</a:t>
            </a:r>
            <a:endParaRPr lang="en-US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Always convert the object to a JSON string using </a:t>
            </a:r>
            <a:r>
              <a:rPr lang="en-US" err="1">
                <a:solidFill>
                  <a:schemeClr val="bg1"/>
                </a:solidFill>
                <a:latin typeface="Aptos"/>
                <a:ea typeface="Calibri"/>
                <a:cs typeface="Calibri"/>
              </a:rPr>
              <a:t>JSON.stringify</a:t>
            </a: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().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Use a consistent structure for success/error handling.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Avoid returning sensitive information unless secured.</a:t>
            </a:r>
          </a:p>
          <a:p>
            <a:pPr>
              <a:buFont typeface="Symbol"/>
              <a:buChar char="•"/>
            </a:pPr>
            <a:r>
              <a:rPr lang="en-US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Benefits:</a:t>
            </a:r>
            <a:endParaRPr lang="en-US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Enables seamless communication with external systems.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Makes testing and logging easier by providing structured feedback.</a:t>
            </a:r>
          </a:p>
          <a:p>
            <a:pPr lvl="1">
              <a:buFont typeface="Courier New"/>
              <a:buChar char="○"/>
            </a:pPr>
            <a:r>
              <a:rPr lang="en-US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Supports scalable, API-like design for Accela automations.</a:t>
            </a:r>
          </a:p>
          <a:p>
            <a:pPr>
              <a:buFont typeface="Symbol"/>
              <a:buChar char="•"/>
            </a:pPr>
            <a:endParaRPr lang="en-US" b="1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B1702-55F4-8A48-4CB3-CEE6F09104E2}"/>
              </a:ext>
            </a:extLst>
          </p:cNvPr>
          <p:cNvSpPr txBox="1"/>
          <p:nvPr/>
        </p:nvSpPr>
        <p:spPr>
          <a:xfrm>
            <a:off x="291233" y="379867"/>
            <a:ext cx="1234242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a typeface="+mn-lt"/>
                <a:cs typeface="+mn-lt"/>
              </a:rPr>
              <a:t>Constructing &amp; Returning JSON with </a:t>
            </a:r>
            <a:r>
              <a:rPr lang="en-US" sz="3600" b="1" err="1">
                <a:solidFill>
                  <a:schemeClr val="bg1"/>
                </a:solidFill>
                <a:ea typeface="+mn-lt"/>
                <a:cs typeface="+mn-lt"/>
              </a:rPr>
              <a:t>aa.env.setValue</a:t>
            </a:r>
            <a:endParaRPr lang="en-US" sz="3600" b="1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001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DADEB-1F3A-342D-BF46-65E29A55D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E5F380A-F462-4791-E89E-BC0B9C549283}"/>
              </a:ext>
            </a:extLst>
          </p:cNvPr>
          <p:cNvSpPr txBox="1"/>
          <p:nvPr/>
        </p:nvSpPr>
        <p:spPr>
          <a:xfrm>
            <a:off x="459475" y="1355102"/>
            <a:ext cx="11730031" cy="55861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ea typeface="Calibri"/>
                <a:cs typeface="Calibri"/>
              </a:rPr>
              <a:t>What does this mean?</a:t>
            </a:r>
            <a:endParaRPr lang="en-US" sz="1700">
              <a:solidFill>
                <a:schemeClr val="bg1"/>
              </a:solidFill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ea typeface="Calibri"/>
                <a:cs typeface="Calibri"/>
              </a:rPr>
              <a:t>External systems (e.g., portals, middleware, services) can </a:t>
            </a:r>
            <a:r>
              <a:rPr lang="en-US" sz="1700" b="1" dirty="0">
                <a:solidFill>
                  <a:schemeClr val="bg1"/>
                </a:solidFill>
                <a:ea typeface="Calibri"/>
                <a:cs typeface="Calibri"/>
              </a:rPr>
              <a:t>trigger EMSE scripts</a:t>
            </a:r>
            <a:r>
              <a:rPr lang="en-US" sz="1700" dirty="0">
                <a:solidFill>
                  <a:schemeClr val="bg1"/>
                </a:solidFill>
                <a:ea typeface="Calibri"/>
                <a:cs typeface="Calibri"/>
              </a:rPr>
              <a:t> in Accela using </a:t>
            </a:r>
            <a:r>
              <a:rPr lang="en-US" sz="1700" b="1" dirty="0">
                <a:solidFill>
                  <a:schemeClr val="bg1"/>
                </a:solidFill>
                <a:ea typeface="Calibri"/>
                <a:cs typeface="Calibri"/>
              </a:rPr>
              <a:t>webhooks or REST API calls</a:t>
            </a:r>
            <a:r>
              <a:rPr lang="en-US" sz="17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ea typeface="Calibri"/>
                <a:cs typeface="Calibri"/>
              </a:rPr>
              <a:t>Turns EMSE scripts into </a:t>
            </a:r>
            <a:r>
              <a:rPr lang="en-US" sz="1700" b="1" dirty="0">
                <a:solidFill>
                  <a:schemeClr val="bg1"/>
                </a:solidFill>
                <a:ea typeface="Calibri"/>
                <a:cs typeface="Calibri"/>
              </a:rPr>
              <a:t>API-like endpoints</a:t>
            </a:r>
            <a:r>
              <a:rPr lang="en-US" sz="17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How it works:</a:t>
            </a:r>
            <a:endParaRPr lang="en-US" sz="17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External system sends a </a:t>
            </a: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POST</a:t>
            </a: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request to a </a:t>
            </a: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custom Accela endpoint</a:t>
            </a: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(via middleware or a hosted service).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The payload (usually JSON) includes input data.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Middleware parses the request and uses </a:t>
            </a:r>
            <a:r>
              <a:rPr lang="en-US" sz="1700" err="1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aa.env.setValue</a:t>
            </a: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/ </a:t>
            </a:r>
            <a:r>
              <a:rPr lang="en-US" sz="1700" err="1">
                <a:solidFill>
                  <a:schemeClr val="bg1"/>
                </a:solidFill>
                <a:latin typeface="Aptos"/>
                <a:ea typeface="Calibri"/>
                <a:cs typeface="Calibri"/>
              </a:rPr>
              <a:t>getValue</a:t>
            </a: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to </a:t>
            </a: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call and execute EMSE logic</a:t>
            </a: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.</a:t>
            </a: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Benefits:</a:t>
            </a:r>
            <a:endParaRPr lang="en-US" sz="17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Automates real-time interactions with Accela.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Enables 2-way data flow with external platforms.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Makes your scripts accessible and event-driven.</a:t>
            </a: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Use Cases:</a:t>
            </a:r>
            <a:endParaRPr lang="en-US" sz="17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Update record status from an external form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Create new inspections from a third-party scheduler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Sync data between systems in real-time</a:t>
            </a:r>
          </a:p>
          <a:p>
            <a:pPr>
              <a:buFont typeface="Symbol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Security Tips:</a:t>
            </a:r>
            <a:endParaRPr lang="en-US" sz="1700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Use token-based authentication.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Validate input before processing.</a:t>
            </a:r>
          </a:p>
          <a:p>
            <a:pPr lvl="1">
              <a:buFont typeface="Courier New"/>
              <a:buChar char="○"/>
            </a:pPr>
            <a:r>
              <a:rPr lang="en-US" sz="1700" dirty="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Log requests and responses for traceability.</a:t>
            </a:r>
          </a:p>
          <a:p>
            <a:pPr>
              <a:buFont typeface="Symbol"/>
              <a:buChar char="•"/>
            </a:pPr>
            <a:endParaRPr lang="en-US" sz="1700" b="1" dirty="0">
              <a:solidFill>
                <a:schemeClr val="bg1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88761F-E7B7-D0FC-78FF-99F5FF4CBD89}"/>
              </a:ext>
            </a:extLst>
          </p:cNvPr>
          <p:cNvSpPr txBox="1"/>
          <p:nvPr/>
        </p:nvSpPr>
        <p:spPr>
          <a:xfrm>
            <a:off x="456486" y="379867"/>
            <a:ext cx="108826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a typeface="+mn-lt"/>
                <a:cs typeface="+mn-lt"/>
              </a:rPr>
              <a:t>Triggering Scripts via Webhooks / REST Clients</a:t>
            </a:r>
          </a:p>
        </p:txBody>
      </p:sp>
    </p:spTree>
    <p:extLst>
      <p:ext uri="{BB962C8B-B14F-4D97-AF65-F5344CB8AC3E}">
        <p14:creationId xmlns:p14="http://schemas.microsoft.com/office/powerpoint/2010/main" val="233434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43D54C4B69A4B9FC0C68093383A79" ma:contentTypeVersion="7" ma:contentTypeDescription="Create a new document." ma:contentTypeScope="" ma:versionID="58871c3d144306eab2567a6adf26f6cb">
  <xsd:schema xmlns:xsd="http://www.w3.org/2001/XMLSchema" xmlns:xs="http://www.w3.org/2001/XMLSchema" xmlns:p="http://schemas.microsoft.com/office/2006/metadata/properties" xmlns:ns2="baf7624f-7e4d-43cc-bee4-2324b7ff7366" targetNamespace="http://schemas.microsoft.com/office/2006/metadata/properties" ma:root="true" ma:fieldsID="19863d0fb6ad72010194cc58c7fe467a" ns2:_="">
    <xsd:import namespace="baf7624f-7e4d-43cc-bee4-2324b7ff7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7624f-7e4d-43cc-bee4-2324b7ff7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B03812-A21D-476A-AB9A-A9991831AD0C}"/>
</file>

<file path=customXml/itemProps2.xml><?xml version="1.0" encoding="utf-8"?>
<ds:datastoreItem xmlns:ds="http://schemas.openxmlformats.org/officeDocument/2006/customXml" ds:itemID="{EFF36C17-8204-4F3F-AE8C-8CD49FE536E0}"/>
</file>

<file path=customXml/itemProps3.xml><?xml version="1.0" encoding="utf-8"?>
<ds:datastoreItem xmlns:ds="http://schemas.openxmlformats.org/officeDocument/2006/customXml" ds:itemID="{AC7290CC-968B-4D0E-B9DF-979008BDB7D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ACCELA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149</cp:revision>
  <dcterms:created xsi:type="dcterms:W3CDTF">2013-07-15T20:26:40Z</dcterms:created>
  <dcterms:modified xsi:type="dcterms:W3CDTF">2025-06-10T10:35:14Z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0x010100E4943D54C4B69A4B9FC0C68093383A79</vt:lpwstr>
  </property>
</Properties>
</file>