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F1AD2-DEDD-4EF5-A2B0-FC53829ADA31}" type="datetimeFigureOut">
              <a:t>6/10/2025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A2362-C108-41EC-89D5-DCF4E2BB917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44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33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7450B-913D-F5A4-0D67-781DB1EBD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2074AA-AAD3-8A71-2795-6A4FA5C9AA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69CF23-3207-CC33-3B94-01391585B7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0BD58-0FFB-5E46-26D1-3A99965FA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88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B1322-48E6-B3DB-D29E-4D6BBDCC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8A8530-5A24-BBD2-6A08-38AD544F8C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941B94-E83D-4E82-A7F4-A7071C890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3A51B-ABAD-A9D1-7A89-AEF6236459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25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4BEF4-9695-C5B4-9F46-0971C57C4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B6764E-C485-3A13-6B9F-5E398FA994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6D5F25-4D85-007C-0FFA-6AA1AF1CB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1AE2B-9E8C-13A0-47AA-7058F167A8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40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88ABC2-2CA0-1EE4-1F71-5429CAC24B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ACCELA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80486C-9647-B336-D0F6-8E4EEB753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701000"/>
            <a:ext cx="9143999" cy="8244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+mn-lt"/>
                <a:cs typeface="+mn-lt"/>
              </a:rPr>
              <a:t>Crystal Reports for Accela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3511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C3F6D9-E9F2-78D5-14DC-F4BDECD33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FFB0447-1818-6768-B463-64F08866F889}"/>
              </a:ext>
            </a:extLst>
          </p:cNvPr>
          <p:cNvSpPr txBox="1"/>
          <p:nvPr/>
        </p:nvSpPr>
        <p:spPr>
          <a:xfrm>
            <a:off x="419595" y="360219"/>
            <a:ext cx="833449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a typeface="+mn-lt"/>
                <a:cs typeface="+mn-lt"/>
              </a:rPr>
              <a:t>Crystal Reports for Accela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DF416D-6F3B-FB4E-4F1B-7F23A7A0F3F9}"/>
              </a:ext>
            </a:extLst>
          </p:cNvPr>
          <p:cNvSpPr txBox="1"/>
          <p:nvPr/>
        </p:nvSpPr>
        <p:spPr>
          <a:xfrm>
            <a:off x="422954" y="1321209"/>
            <a:ext cx="9814641" cy="57554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Introduction to Crystal Reports</a:t>
            </a:r>
          </a:p>
          <a:p>
            <a:pPr>
              <a:buFont typeface="Arial"/>
              <a:buChar char="•"/>
            </a:pPr>
            <a:endParaRPr lang="en-US" sz="23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Setting Up Your Environment</a:t>
            </a:r>
          </a:p>
          <a:p>
            <a:pPr>
              <a:buFont typeface="Arial"/>
              <a:buChar char="•"/>
            </a:pPr>
            <a:endParaRPr lang="en-US" sz="23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Understanding Accela Data Structure</a:t>
            </a:r>
          </a:p>
          <a:p>
            <a:pPr>
              <a:buFont typeface="Arial"/>
              <a:buChar char="•"/>
            </a:pPr>
            <a:endParaRPr lang="en-US" sz="23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Building a Basic Report</a:t>
            </a:r>
          </a:p>
          <a:p>
            <a:pPr>
              <a:buFont typeface="Arial"/>
              <a:buChar char="•"/>
            </a:pPr>
            <a:endParaRPr lang="en-US" sz="23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Advanced Features</a:t>
            </a:r>
          </a:p>
          <a:p>
            <a:pPr>
              <a:buFont typeface="Arial"/>
              <a:buChar char="•"/>
            </a:pPr>
            <a:endParaRPr lang="en-US" sz="23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Formatting and Styling</a:t>
            </a:r>
          </a:p>
          <a:p>
            <a:pPr>
              <a:buFont typeface="Arial"/>
              <a:buChar char="•"/>
            </a:pPr>
            <a:endParaRPr lang="en-US" sz="23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Exporting and Publishing</a:t>
            </a:r>
          </a:p>
          <a:p>
            <a:pPr>
              <a:buFont typeface="Arial"/>
              <a:buChar char="•"/>
            </a:pPr>
            <a:endParaRPr lang="en-US" sz="23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Real-Life Use Cases</a:t>
            </a:r>
          </a:p>
          <a:p>
            <a:pPr>
              <a:buFont typeface="Arial"/>
              <a:buChar char="•"/>
            </a:pPr>
            <a:endParaRPr lang="en-US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30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2F0B47-2617-9953-D6EA-B9CB76A47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B69FF0B-5A34-4DC0-C119-804960FAA172}"/>
              </a:ext>
            </a:extLst>
          </p:cNvPr>
          <p:cNvSpPr txBox="1"/>
          <p:nvPr/>
        </p:nvSpPr>
        <p:spPr>
          <a:xfrm>
            <a:off x="419595" y="360219"/>
            <a:ext cx="833449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a typeface="+mn-lt"/>
                <a:cs typeface="+mn-lt"/>
              </a:rPr>
              <a:t>Introduction To Crystal Reports</a:t>
            </a:r>
            <a:endParaRPr lang="en-US" b="1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8E5119-5312-3E6D-1F87-C5D66CA5B095}"/>
              </a:ext>
            </a:extLst>
          </p:cNvPr>
          <p:cNvSpPr txBox="1"/>
          <p:nvPr/>
        </p:nvSpPr>
        <p:spPr>
          <a:xfrm>
            <a:off x="422954" y="1519131"/>
            <a:ext cx="9814641" cy="46935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300" b="1" dirty="0">
                <a:solidFill>
                  <a:schemeClr val="bg1"/>
                </a:solidFill>
                <a:ea typeface="+mn-lt"/>
                <a:cs typeface="+mn-lt"/>
              </a:rPr>
              <a:t>Key features:    </a:t>
            </a:r>
            <a:r>
              <a:rPr lang="en-US" sz="2300" dirty="0">
                <a:solidFill>
                  <a:schemeClr val="bg1"/>
                </a:solidFill>
                <a:ea typeface="+mn-lt"/>
                <a:cs typeface="+mn-lt"/>
              </a:rPr>
              <a:t>  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Symbol"/>
              <a:buChar char="•"/>
            </a:pPr>
            <a:r>
              <a:rPr lang="en-US" sz="2300" dirty="0">
                <a:solidFill>
                  <a:schemeClr val="bg1"/>
                </a:solidFill>
                <a:ea typeface="+mn-lt"/>
                <a:cs typeface="+mn-lt"/>
              </a:rPr>
              <a:t>Drag-and-drop report designer</a:t>
            </a:r>
          </a:p>
          <a:p>
            <a:pPr>
              <a:buFont typeface="Symbol"/>
              <a:buChar char="•"/>
            </a:pPr>
            <a:r>
              <a:rPr lang="en-US" sz="2300" dirty="0">
                <a:solidFill>
                  <a:schemeClr val="bg1"/>
                </a:solidFill>
                <a:ea typeface="+mn-lt"/>
                <a:cs typeface="+mn-lt"/>
              </a:rPr>
              <a:t>Grouping, sorting, filtering</a:t>
            </a:r>
          </a:p>
          <a:p>
            <a:pPr>
              <a:buFont typeface="Symbol"/>
              <a:buChar char="•"/>
            </a:pPr>
            <a:r>
              <a:rPr lang="en-US" sz="2300" dirty="0">
                <a:solidFill>
                  <a:schemeClr val="bg1"/>
                </a:solidFill>
                <a:ea typeface="+mn-lt"/>
                <a:cs typeface="+mn-lt"/>
              </a:rPr>
              <a:t>Custom formulas</a:t>
            </a:r>
          </a:p>
          <a:p>
            <a:pPr>
              <a:buFont typeface="Symbol"/>
              <a:buChar char="•"/>
            </a:pPr>
            <a:r>
              <a:rPr lang="en-US" sz="2300" dirty="0" err="1">
                <a:solidFill>
                  <a:schemeClr val="bg1"/>
                </a:solidFill>
                <a:ea typeface="+mn-lt"/>
                <a:cs typeface="+mn-lt"/>
              </a:rPr>
              <a:t>Subreports</a:t>
            </a:r>
            <a:endParaRPr lang="en-US" sz="2300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Symbol"/>
              <a:buChar char="•"/>
            </a:pPr>
            <a:r>
              <a:rPr lang="en-US" sz="2300" dirty="0">
                <a:solidFill>
                  <a:schemeClr val="bg1"/>
                </a:solidFill>
                <a:ea typeface="+mn-lt"/>
                <a:cs typeface="+mn-lt"/>
              </a:rPr>
              <a:t>Charts and visualizations</a:t>
            </a:r>
          </a:p>
          <a:p>
            <a:pPr>
              <a:buFont typeface="Symbol"/>
              <a:buChar char="•"/>
            </a:pPr>
            <a:r>
              <a:rPr lang="en-US" sz="2300" dirty="0">
                <a:solidFill>
                  <a:schemeClr val="bg1"/>
                </a:solidFill>
                <a:ea typeface="+mn-lt"/>
                <a:cs typeface="+mn-lt"/>
              </a:rPr>
              <a:t>Export to PDF, Excel, Word, etc.</a:t>
            </a:r>
          </a:p>
          <a:p>
            <a:endParaRPr lang="en-US" sz="23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2300" b="1" dirty="0">
                <a:solidFill>
                  <a:schemeClr val="bg1"/>
                </a:solidFill>
                <a:ea typeface="+mn-lt"/>
                <a:cs typeface="+mn-lt"/>
              </a:rPr>
              <a:t>Common uses:</a:t>
            </a:r>
          </a:p>
          <a:p>
            <a:pPr>
              <a:buFont typeface="Symbol"/>
              <a:buChar char="•"/>
            </a:pPr>
            <a:r>
              <a:rPr lang="en-US" sz="2300" dirty="0">
                <a:solidFill>
                  <a:schemeClr val="bg1"/>
                </a:solidFill>
                <a:ea typeface="+mn-lt"/>
                <a:cs typeface="+mn-lt"/>
              </a:rPr>
              <a:t>Invoices</a:t>
            </a:r>
          </a:p>
          <a:p>
            <a:pPr>
              <a:buFont typeface="Symbol"/>
              <a:buChar char="•"/>
            </a:pPr>
            <a:r>
              <a:rPr lang="en-US" sz="2300" dirty="0">
                <a:solidFill>
                  <a:schemeClr val="bg1"/>
                </a:solidFill>
                <a:ea typeface="+mn-lt"/>
                <a:cs typeface="+mn-lt"/>
              </a:rPr>
              <a:t>Financial reports</a:t>
            </a:r>
          </a:p>
          <a:p>
            <a:pPr>
              <a:buFont typeface="Symbol"/>
              <a:buChar char="•"/>
            </a:pPr>
            <a:r>
              <a:rPr lang="en-US" sz="2300" dirty="0">
                <a:solidFill>
                  <a:schemeClr val="bg1"/>
                </a:solidFill>
                <a:ea typeface="+mn-lt"/>
                <a:cs typeface="+mn-lt"/>
              </a:rPr>
              <a:t>Operational dashboards</a:t>
            </a:r>
          </a:p>
          <a:p>
            <a:pPr>
              <a:buFont typeface="Symbol"/>
              <a:buChar char="•"/>
            </a:pPr>
            <a:r>
              <a:rPr lang="en-US" sz="2300" dirty="0">
                <a:solidFill>
                  <a:schemeClr val="bg1"/>
                </a:solidFill>
                <a:ea typeface="+mn-lt"/>
                <a:cs typeface="+mn-lt"/>
              </a:rPr>
              <a:t>Customized printouts from business systems (ERP, CRM, etc.)</a:t>
            </a:r>
          </a:p>
        </p:txBody>
      </p:sp>
    </p:spTree>
    <p:extLst>
      <p:ext uri="{BB962C8B-B14F-4D97-AF65-F5344CB8AC3E}">
        <p14:creationId xmlns:p14="http://schemas.microsoft.com/office/powerpoint/2010/main" val="108390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F163EC-5247-77FB-D33D-298AE60DA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68500F-1B21-C8EF-DF63-C3B3CDB932BE}"/>
              </a:ext>
            </a:extLst>
          </p:cNvPr>
          <p:cNvSpPr txBox="1"/>
          <p:nvPr/>
        </p:nvSpPr>
        <p:spPr>
          <a:xfrm>
            <a:off x="419595" y="360219"/>
            <a:ext cx="1106499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a typeface="+mn-lt"/>
                <a:cs typeface="+mn-lt"/>
              </a:rPr>
              <a:t>Understanding Accela Data Structure</a:t>
            </a:r>
            <a:endParaRPr lang="en-US" b="1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E97CD6-A2F7-7738-62E2-F1C1A1691390}"/>
              </a:ext>
            </a:extLst>
          </p:cNvPr>
          <p:cNvSpPr txBox="1"/>
          <p:nvPr/>
        </p:nvSpPr>
        <p:spPr>
          <a:xfrm>
            <a:off x="512019" y="1311313"/>
            <a:ext cx="9814641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a typeface="+mn-lt"/>
                <a:cs typeface="+mn-lt"/>
              </a:rPr>
              <a:t>Key features:    </a:t>
            </a:r>
            <a:r>
              <a:rPr lang="en-US" sz="2200" dirty="0">
                <a:solidFill>
                  <a:schemeClr val="bg1"/>
                </a:solidFill>
                <a:ea typeface="+mn-lt"/>
                <a:cs typeface="+mn-lt"/>
              </a:rPr>
              <a:t>  </a:t>
            </a:r>
            <a:endParaRPr lang="en-US" sz="220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B1PERMIT (general info of Record like ID, Opened date, etc.)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BPERMIT_DETAIL (detailed info of record like description, balance, etc.)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B3ADDRES (information of record’s address)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B3CONTACT (information of contacts on records)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B3CONTRA (information of licensed professionals)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F4FEEITEM (information of fees on record)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G6ACTION (information of inspections on record)</a:t>
            </a:r>
          </a:p>
          <a:p>
            <a:pPr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GPROCESS (information of workflow on record)</a:t>
            </a:r>
          </a:p>
          <a:p>
            <a:pPr>
              <a:buFont typeface="Arial"/>
              <a:buChar char="•"/>
            </a:pPr>
            <a:endParaRPr lang="en-US" sz="20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2200" b="1" dirty="0">
                <a:solidFill>
                  <a:schemeClr val="bg1"/>
                </a:solidFill>
                <a:ea typeface="+mn-lt"/>
                <a:cs typeface="+mn-lt"/>
              </a:rPr>
              <a:t>Using SQL views or queries as data sources</a:t>
            </a:r>
            <a:endParaRPr lang="en-US" sz="2200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After establishing an </a:t>
            </a:r>
            <a:r>
              <a:rPr lang="en-US" sz="2000" b="1" dirty="0">
                <a:solidFill>
                  <a:schemeClr val="bg1"/>
                </a:solidFill>
                <a:ea typeface="+mn-lt"/>
                <a:cs typeface="+mn-lt"/>
              </a:rPr>
              <a:t>ODBC connection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, data can be retrieved by: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– Selecting directly from </a:t>
            </a:r>
            <a:r>
              <a:rPr lang="en-US" sz="2000" b="1" dirty="0">
                <a:solidFill>
                  <a:schemeClr val="bg1"/>
                </a:solidFill>
                <a:ea typeface="+mn-lt"/>
                <a:cs typeface="+mn-lt"/>
              </a:rPr>
              <a:t>database tables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or </a:t>
            </a:r>
            <a:r>
              <a:rPr lang="en-US" sz="2000" b="1" dirty="0">
                <a:solidFill>
                  <a:schemeClr val="bg1"/>
                </a:solidFill>
                <a:ea typeface="+mn-lt"/>
                <a:cs typeface="+mn-lt"/>
              </a:rPr>
              <a:t>SQL views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– Or writing custom </a:t>
            </a:r>
            <a:r>
              <a:rPr lang="en-US" sz="2000" b="1" dirty="0">
                <a:solidFill>
                  <a:schemeClr val="bg1"/>
                </a:solidFill>
                <a:ea typeface="+mn-lt"/>
                <a:cs typeface="+mn-lt"/>
              </a:rPr>
              <a:t>SQL queries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using the </a:t>
            </a:r>
            <a:r>
              <a:rPr lang="en-US" sz="2000" b="1" dirty="0">
                <a:solidFill>
                  <a:schemeClr val="bg1"/>
                </a:solidFill>
                <a:ea typeface="+mn-lt"/>
                <a:cs typeface="+mn-lt"/>
              </a:rPr>
              <a:t>Command object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solidFill>
                  <a:schemeClr val="bg1"/>
                </a:solidFill>
                <a:ea typeface="+mn-lt"/>
                <a:cs typeface="+mn-lt"/>
              </a:rPr>
              <a:t>SQL views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use </a:t>
            </a:r>
            <a:r>
              <a:rPr lang="en-US" sz="2000" b="1" dirty="0">
                <a:solidFill>
                  <a:schemeClr val="bg1"/>
                </a:solidFill>
                <a:ea typeface="+mn-lt"/>
                <a:cs typeface="+mn-lt"/>
              </a:rPr>
              <a:t>predefined logic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in the database,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while </a:t>
            </a:r>
            <a:r>
              <a:rPr lang="en-US" sz="2000" b="1" dirty="0">
                <a:solidFill>
                  <a:schemeClr val="bg1"/>
                </a:solidFill>
                <a:ea typeface="+mn-lt"/>
                <a:cs typeface="+mn-lt"/>
              </a:rPr>
              <a:t>Command objects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offer more </a:t>
            </a:r>
            <a:r>
              <a:rPr lang="en-US" sz="2000" b="1" dirty="0">
                <a:solidFill>
                  <a:schemeClr val="bg1"/>
                </a:solidFill>
                <a:ea typeface="+mn-lt"/>
                <a:cs typeface="+mn-lt"/>
              </a:rPr>
              <a:t>flexibility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by allowing custom queries directly in the report.</a:t>
            </a:r>
          </a:p>
          <a:p>
            <a:endParaRPr lang="en-US" sz="2000" b="1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013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943D54C4B69A4B9FC0C68093383A79" ma:contentTypeVersion="7" ma:contentTypeDescription="Create a new document." ma:contentTypeScope="" ma:versionID="58871c3d144306eab2567a6adf26f6cb">
  <xsd:schema xmlns:xsd="http://www.w3.org/2001/XMLSchema" xmlns:xs="http://www.w3.org/2001/XMLSchema" xmlns:p="http://schemas.microsoft.com/office/2006/metadata/properties" xmlns:ns2="baf7624f-7e4d-43cc-bee4-2324b7ff7366" targetNamespace="http://schemas.microsoft.com/office/2006/metadata/properties" ma:root="true" ma:fieldsID="19863d0fb6ad72010194cc58c7fe467a" ns2:_="">
    <xsd:import namespace="baf7624f-7e4d-43cc-bee4-2324b7ff7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f7624f-7e4d-43cc-bee4-2324b7ff73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D172F8B-332C-4835-9B9E-B2E94D865740}"/>
</file>

<file path=customXml/itemProps2.xml><?xml version="1.0" encoding="utf-8"?>
<ds:datastoreItem xmlns:ds="http://schemas.openxmlformats.org/officeDocument/2006/customXml" ds:itemID="{4B2835FB-E3CB-46CD-BFFF-FBD22AFDFE34}"/>
</file>

<file path=customXml/itemProps3.xml><?xml version="1.0" encoding="utf-8"?>
<ds:datastoreItem xmlns:ds="http://schemas.openxmlformats.org/officeDocument/2006/customXml" ds:itemID="{CD4CCE25-D823-41DA-BDDD-ADA4FF7B001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ACCELA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53</cp:revision>
  <dcterms:created xsi:type="dcterms:W3CDTF">2013-07-15T20:26:40Z</dcterms:created>
  <dcterms:modified xsi:type="dcterms:W3CDTF">2025-06-10T10:33:56Z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0x010100E4943D54C4B69A4B9FC0C68093383A79</vt:lpwstr>
  </property>
</Properties>
</file>