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03B449-8628-4E4C-99F7-656030FDAE10}" type="datetimeFigureOut">
              <a:t>5/26/2025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97512B-10F0-4AB2-80C8-2E0DE673A4C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743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111D4A-DD86-4E73-B9DD-6BF8CDED7FF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9330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E1C731-11B3-4B14-016E-F34F5D911B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547697-8182-E78C-8E6E-86FD7B7F9A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5615C0-E9B7-21D6-CD0D-A90D921ED3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68CA9D-6962-9340-8831-FA58847BDB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111D4A-DD86-4E73-B9DD-6BF8CDED7FF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7163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0A5FE-FDF8-B7E4-1345-E453126AFD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E24C58-BCD7-4E29-3DC3-274B30655D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B0EB26-741D-84E6-8199-822FFEC521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755600-8657-C02C-E854-961721BD1C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111D4A-DD86-4E73-B9DD-6BF8CDED7FF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1249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A79E32-96B0-9D2B-C4E9-85CC97DF7E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94C58F-C1E7-30A5-AD40-51A73E1890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EE9770-2B77-EB90-F3B1-4923210288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AC556B-D157-8A57-5801-8B8B01508A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111D4A-DD86-4E73-B9DD-6BF8CDED7FF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4757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BB154D-713F-355B-F361-8149091CC1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6F6871-9F79-9795-4790-ECC0F9DB84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2C7983-D17B-9C51-B695-1E6475FCFB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056F6B-1A3E-915D-9CDC-6ADA01468A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111D4A-DD86-4E73-B9DD-6BF8CDED7FF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214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F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088ABC2-2CA0-1EE4-1F71-5429CAC24B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ACCELA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380486C-9647-B336-D0F6-8E4EEB7530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1" y="3701000"/>
            <a:ext cx="9143999" cy="82448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800" dirty="0">
                <a:solidFill>
                  <a:schemeClr val="bg1"/>
                </a:solidFill>
                <a:ea typeface="+mn-lt"/>
                <a:cs typeface="+mn-lt"/>
              </a:rPr>
              <a:t>Document Management Integration</a:t>
            </a:r>
            <a:endParaRPr lang="en-US" dirty="0">
              <a:solidFill>
                <a:schemeClr val="bg1"/>
              </a:solidFill>
              <a:ea typeface="+mn-lt"/>
              <a:cs typeface="+mn-lt"/>
            </a:endParaRPr>
          </a:p>
          <a:p>
            <a:endParaRPr lang="en-US" sz="2800">
              <a:solidFill>
                <a:schemeClr val="bg1"/>
              </a:solidFill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033511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F7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5050A7-BEAA-85B4-5E56-A0517B82EE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A9E153D-4D2F-8DD8-DBD9-73616F275D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2728" y="1711882"/>
            <a:ext cx="9945584" cy="4347502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285750" indent="-285750" algn="l">
              <a:buFont typeface="Arial"/>
              <a:buChar char="•"/>
            </a:pP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Accela Document Model Overview</a:t>
            </a:r>
          </a:p>
          <a:p>
            <a:pPr marL="285750" indent="-285750" algn="l">
              <a:buFont typeface="Arial"/>
              <a:buChar char="•"/>
            </a:pPr>
            <a:endParaRPr lang="en-US" dirty="0">
              <a:solidFill>
                <a:schemeClr val="bg1"/>
              </a:solidFill>
              <a:ea typeface="+mn-lt"/>
              <a:cs typeface="+mn-lt"/>
            </a:endParaRPr>
          </a:p>
          <a:p>
            <a:pPr marL="285750" indent="-285750" algn="l">
              <a:buFont typeface="Arial"/>
              <a:buChar char="•"/>
            </a:pP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Uploading/Attaching Files via Construct API</a:t>
            </a:r>
          </a:p>
          <a:p>
            <a:pPr marL="285750" indent="-285750" algn="l">
              <a:buFont typeface="Arial"/>
              <a:buChar char="•"/>
            </a:pPr>
            <a:endParaRPr lang="en-US" dirty="0">
              <a:solidFill>
                <a:schemeClr val="bg1"/>
              </a:solidFill>
              <a:ea typeface="+mn-lt"/>
              <a:cs typeface="+mn-lt"/>
            </a:endParaRPr>
          </a:p>
          <a:p>
            <a:pPr marL="285750" indent="-285750" algn="l">
              <a:buFont typeface="Arial"/>
              <a:buChar char="•"/>
            </a:pP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Retrieving Attached Documents via Script</a:t>
            </a:r>
          </a:p>
          <a:p>
            <a:pPr marL="285750" indent="-285750" algn="l">
              <a:buFont typeface="Arial"/>
              <a:buChar char="•"/>
            </a:pPr>
            <a:endParaRPr lang="en-US" dirty="0">
              <a:solidFill>
                <a:schemeClr val="bg1"/>
              </a:solidFill>
              <a:ea typeface="+mn-lt"/>
              <a:cs typeface="+mn-lt"/>
            </a:endParaRPr>
          </a:p>
          <a:p>
            <a:pPr marL="285750" indent="-285750" algn="l">
              <a:buFont typeface="Arial"/>
              <a:buChar char="•"/>
            </a:pP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Using  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aa.document.getCapDocumentList</a:t>
            </a:r>
          </a:p>
          <a:p>
            <a:pPr marL="285750" indent="-285750" algn="l">
              <a:buFont typeface="Arial"/>
              <a:buChar char="•"/>
            </a:pPr>
            <a:endParaRPr lang="en-US" dirty="0">
              <a:solidFill>
                <a:schemeClr val="bg1"/>
              </a:solidFill>
              <a:ea typeface="+mn-lt"/>
              <a:cs typeface="+mn-lt"/>
            </a:endParaRPr>
          </a:p>
          <a:p>
            <a:pPr marL="285750" indent="-285750" algn="l">
              <a:buFont typeface="Arial"/>
              <a:buChar char="•"/>
            </a:pP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Reading Document Categories &amp; Metadata</a:t>
            </a:r>
          </a:p>
          <a:p>
            <a:pPr marL="285750" indent="-285750" algn="l">
              <a:buFont typeface="Arial"/>
              <a:buChar char="•"/>
            </a:pPr>
            <a:endParaRPr lang="en-US" dirty="0">
              <a:solidFill>
                <a:schemeClr val="bg1"/>
              </a:solidFill>
              <a:ea typeface="+mn-lt"/>
              <a:cs typeface="+mn-lt"/>
            </a:endParaRPr>
          </a:p>
          <a:p>
            <a:pPr marL="285750" indent="-285750" algn="l">
              <a:buFont typeface="Arial"/>
              <a:buChar char="•"/>
            </a:pP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EMSE Script to Validate Presence of Required Docs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5A4191-0993-D900-0CAD-087B236DD5EA}"/>
              </a:ext>
            </a:extLst>
          </p:cNvPr>
          <p:cNvSpPr txBox="1"/>
          <p:nvPr/>
        </p:nvSpPr>
        <p:spPr>
          <a:xfrm>
            <a:off x="696685" y="518556"/>
            <a:ext cx="1081842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Document Management Integration</a:t>
            </a:r>
            <a:r>
              <a:rPr lang="en-US" sz="4400" dirty="0">
                <a:solidFill>
                  <a:schemeClr val="bg1"/>
                </a:solidFill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632341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F7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830D20-8C5D-3D1A-03A1-3A398BAAF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5C76347-4CB3-1FE5-471C-F3DE9949256F}"/>
              </a:ext>
            </a:extLst>
          </p:cNvPr>
          <p:cNvSpPr txBox="1"/>
          <p:nvPr/>
        </p:nvSpPr>
        <p:spPr>
          <a:xfrm>
            <a:off x="328961" y="1267523"/>
            <a:ext cx="11524785" cy="540147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300" dirty="0">
                <a:solidFill>
                  <a:schemeClr val="bg1"/>
                </a:solidFill>
              </a:rPr>
              <a:t>Purpose: Manage documents (upload, retrieve, update, delete) </a:t>
            </a:r>
          </a:p>
          <a:p>
            <a:pPr marL="342900" indent="-342900">
              <a:buFont typeface="Arial"/>
              <a:buChar char="•"/>
            </a:pPr>
            <a:endParaRPr lang="en-US" sz="2300" dirty="0">
              <a:solidFill>
                <a:schemeClr val="bg1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US" sz="2300" dirty="0">
                <a:solidFill>
                  <a:schemeClr val="bg1"/>
                </a:solidFill>
              </a:rPr>
              <a:t>Entity Association: Linked to CAPs, contacts, licenses, tasks </a:t>
            </a:r>
          </a:p>
          <a:p>
            <a:pPr marL="342900" indent="-342900">
              <a:buFont typeface="Arial"/>
              <a:buChar char="•"/>
            </a:pPr>
            <a:endParaRPr lang="en-US" sz="2300" dirty="0">
              <a:solidFill>
                <a:schemeClr val="bg1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US" sz="2300" dirty="0">
                <a:solidFill>
                  <a:schemeClr val="bg1"/>
                </a:solidFill>
              </a:rPr>
              <a:t>Storage: Accela DMS or third-party systems </a:t>
            </a:r>
          </a:p>
          <a:p>
            <a:pPr marL="342900" indent="-342900">
              <a:buFont typeface="Arial"/>
              <a:buChar char="•"/>
            </a:pPr>
            <a:endParaRPr lang="en-US" sz="2300" dirty="0">
              <a:solidFill>
                <a:schemeClr val="bg1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US" sz="2300" dirty="0">
                <a:solidFill>
                  <a:schemeClr val="bg1"/>
                </a:solidFill>
              </a:rPr>
              <a:t>Access Control: Based on roles, record types, doc categories </a:t>
            </a:r>
          </a:p>
          <a:p>
            <a:pPr marL="342900" indent="-342900">
              <a:buFont typeface="Arial"/>
              <a:buChar char="•"/>
            </a:pPr>
            <a:endParaRPr lang="en-US" sz="2300" dirty="0">
              <a:solidFill>
                <a:schemeClr val="bg1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US" sz="2300" dirty="0">
                <a:solidFill>
                  <a:schemeClr val="bg1"/>
                </a:solidFill>
              </a:rPr>
              <a:t>Operations: Upload, retrieve, update metadata, delete </a:t>
            </a:r>
          </a:p>
          <a:p>
            <a:pPr marL="342900" indent="-342900">
              <a:buFont typeface="Arial"/>
              <a:buChar char="•"/>
            </a:pPr>
            <a:endParaRPr lang="en-US" sz="2300" dirty="0">
              <a:solidFill>
                <a:schemeClr val="bg1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US" sz="2300" dirty="0">
                <a:solidFill>
                  <a:schemeClr val="bg1"/>
                </a:solidFill>
              </a:rPr>
              <a:t>Metadata: </a:t>
            </a:r>
            <a:r>
              <a:rPr lang="en-US" sz="2300" err="1">
                <a:solidFill>
                  <a:schemeClr val="bg1"/>
                </a:solidFill>
              </a:rPr>
              <a:t>fileName</a:t>
            </a:r>
            <a:r>
              <a:rPr lang="en-US" sz="2300" dirty="0">
                <a:solidFill>
                  <a:schemeClr val="bg1"/>
                </a:solidFill>
              </a:rPr>
              <a:t>, </a:t>
            </a:r>
            <a:r>
              <a:rPr lang="en-US" sz="2300" err="1">
                <a:solidFill>
                  <a:schemeClr val="bg1"/>
                </a:solidFill>
              </a:rPr>
              <a:t>docCategory</a:t>
            </a:r>
            <a:r>
              <a:rPr lang="en-US" sz="2300" dirty="0">
                <a:solidFill>
                  <a:schemeClr val="bg1"/>
                </a:solidFill>
              </a:rPr>
              <a:t>, </a:t>
            </a:r>
            <a:r>
              <a:rPr lang="en-US" sz="2300" err="1">
                <a:solidFill>
                  <a:schemeClr val="bg1"/>
                </a:solidFill>
              </a:rPr>
              <a:t>uploadDate</a:t>
            </a:r>
            <a:r>
              <a:rPr lang="en-US" sz="2300" dirty="0">
                <a:solidFill>
                  <a:schemeClr val="bg1"/>
                </a:solidFill>
              </a:rPr>
              <a:t>, etc. </a:t>
            </a:r>
          </a:p>
          <a:p>
            <a:pPr marL="342900" indent="-342900">
              <a:buFont typeface="Arial"/>
              <a:buChar char="•"/>
            </a:pPr>
            <a:endParaRPr lang="en-US" sz="2300" dirty="0">
              <a:solidFill>
                <a:schemeClr val="bg1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US" sz="2300" dirty="0">
                <a:solidFill>
                  <a:schemeClr val="bg1"/>
                </a:solidFill>
              </a:rPr>
              <a:t>Script/API: </a:t>
            </a:r>
            <a:r>
              <a:rPr lang="en-US" sz="2300" err="1">
                <a:solidFill>
                  <a:schemeClr val="bg1"/>
                </a:solidFill>
              </a:rPr>
              <a:t>getCapDocumentList</a:t>
            </a:r>
            <a:r>
              <a:rPr lang="en-US" sz="2300" dirty="0">
                <a:solidFill>
                  <a:schemeClr val="bg1"/>
                </a:solidFill>
              </a:rPr>
              <a:t>(), /v4/documents </a:t>
            </a:r>
          </a:p>
          <a:p>
            <a:pPr marL="342900" indent="-342900">
              <a:buFont typeface="Arial"/>
              <a:buChar char="•"/>
            </a:pPr>
            <a:endParaRPr lang="en-US" sz="2300" dirty="0">
              <a:solidFill>
                <a:schemeClr val="bg1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US" sz="2300" dirty="0">
                <a:solidFill>
                  <a:schemeClr val="bg1"/>
                </a:solidFill>
              </a:rPr>
              <a:t>Use Cases: Site plans, photos, letters, collaboration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058D03-2931-DDF2-854C-A40044966B48}"/>
              </a:ext>
            </a:extLst>
          </p:cNvPr>
          <p:cNvSpPr txBox="1"/>
          <p:nvPr/>
        </p:nvSpPr>
        <p:spPr>
          <a:xfrm>
            <a:off x="328961" y="273205"/>
            <a:ext cx="11106614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 dirty="0">
                <a:solidFill>
                  <a:srgbClr val="FFFFFF"/>
                </a:solidFill>
              </a:rPr>
              <a:t>Accela Document Model Overview</a:t>
            </a:r>
            <a:endParaRPr lang="en-US" sz="4400" b="1"/>
          </a:p>
        </p:txBody>
      </p:sp>
    </p:spTree>
    <p:extLst>
      <p:ext uri="{BB962C8B-B14F-4D97-AF65-F5344CB8AC3E}">
        <p14:creationId xmlns:p14="http://schemas.microsoft.com/office/powerpoint/2010/main" val="2618155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F7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C46EF6-1FED-CE3C-0A20-3CE31E18AD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BD59E7D-D2A1-4418-B0E3-AC9AA0184B38}"/>
              </a:ext>
            </a:extLst>
          </p:cNvPr>
          <p:cNvSpPr txBox="1"/>
          <p:nvPr/>
        </p:nvSpPr>
        <p:spPr>
          <a:xfrm>
            <a:off x="328961" y="1267523"/>
            <a:ext cx="11524785" cy="524759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Font typeface="Arial"/>
              <a:buChar char="•"/>
            </a:pPr>
            <a:r>
              <a:rPr lang="en-US" sz="2400" dirty="0">
                <a:solidFill>
                  <a:srgbClr val="FFFFFF"/>
                </a:solidFill>
                <a:ea typeface="+mn-lt"/>
                <a:cs typeface="+mn-lt"/>
              </a:rPr>
              <a:t>Accesses </a:t>
            </a:r>
            <a:r>
              <a:rPr lang="en-US" sz="2400" b="1" dirty="0">
                <a:solidFill>
                  <a:srgbClr val="FFFFFF"/>
                </a:solidFill>
                <a:ea typeface="+mn-lt"/>
                <a:cs typeface="+mn-lt"/>
              </a:rPr>
              <a:t>document metadata</a:t>
            </a:r>
            <a:r>
              <a:rPr lang="en-US" sz="2400" dirty="0">
                <a:solidFill>
                  <a:srgbClr val="FFFFFF"/>
                </a:solidFill>
                <a:ea typeface="+mn-lt"/>
                <a:cs typeface="+mn-lt"/>
              </a:rPr>
              <a:t> via EMSE using </a:t>
            </a:r>
            <a:r>
              <a:rPr lang="en-US" sz="2400" err="1">
                <a:solidFill>
                  <a:srgbClr val="FFFFFF"/>
                </a:solidFill>
                <a:latin typeface="Aptos"/>
              </a:rPr>
              <a:t>aa.document</a:t>
            </a:r>
            <a:r>
              <a:rPr lang="en-US" sz="2400" dirty="0">
                <a:solidFill>
                  <a:srgbClr val="FFFFFF"/>
                </a:solidFill>
                <a:ea typeface="+mn-lt"/>
                <a:cs typeface="+mn-lt"/>
              </a:rPr>
              <a:t>.</a:t>
            </a:r>
            <a:endParaRPr lang="en-US" sz="2400">
              <a:solidFill>
                <a:srgbClr val="FFFFFF"/>
              </a:solidFill>
            </a:endParaRPr>
          </a:p>
          <a:p>
            <a:endParaRPr lang="en-US" sz="2400" dirty="0">
              <a:solidFill>
                <a:srgbClr val="FFFFFF"/>
              </a:solidFill>
              <a:ea typeface="+mn-lt"/>
              <a:cs typeface="+mn-lt"/>
            </a:endParaRPr>
          </a:p>
          <a:p>
            <a:pPr>
              <a:buFont typeface="Arial"/>
              <a:buChar char="•"/>
            </a:pPr>
            <a:r>
              <a:rPr lang="en-US" sz="2400" dirty="0">
                <a:solidFill>
                  <a:srgbClr val="FFFFFF"/>
                </a:solidFill>
                <a:ea typeface="+mn-lt"/>
                <a:cs typeface="+mn-lt"/>
              </a:rPr>
              <a:t>Requires </a:t>
            </a:r>
            <a:r>
              <a:rPr lang="en-US" sz="2400" b="1" dirty="0" err="1">
                <a:solidFill>
                  <a:srgbClr val="FFFFFF"/>
                </a:solidFill>
                <a:latin typeface="Aptos"/>
              </a:rPr>
              <a:t>capId</a:t>
            </a:r>
            <a:r>
              <a:rPr lang="en-US" sz="2400" dirty="0">
                <a:solidFill>
                  <a:srgbClr val="FFFFFF"/>
                </a:solidFill>
                <a:ea typeface="+mn-lt"/>
                <a:cs typeface="+mn-lt"/>
              </a:rPr>
              <a:t> to target the correct record.</a:t>
            </a:r>
            <a:endParaRPr lang="en-US" sz="2400"/>
          </a:p>
          <a:p>
            <a:endParaRPr lang="en-US" sz="2400" dirty="0">
              <a:solidFill>
                <a:srgbClr val="FFFFFF"/>
              </a:solidFill>
              <a:ea typeface="+mn-lt"/>
              <a:cs typeface="+mn-lt"/>
            </a:endParaRPr>
          </a:p>
          <a:p>
            <a:pPr>
              <a:buFont typeface="Arial"/>
              <a:buChar char="•"/>
            </a:pPr>
            <a:r>
              <a:rPr lang="en-US" sz="2400" dirty="0">
                <a:solidFill>
                  <a:srgbClr val="FFFFFF"/>
                </a:solidFill>
                <a:ea typeface="+mn-lt"/>
                <a:cs typeface="+mn-lt"/>
              </a:rPr>
              <a:t>Retrieves an </a:t>
            </a:r>
            <a:r>
              <a:rPr lang="en-US" sz="2400" b="1" dirty="0">
                <a:solidFill>
                  <a:srgbClr val="FFFFFF"/>
                </a:solidFill>
                <a:ea typeface="+mn-lt"/>
                <a:cs typeface="+mn-lt"/>
              </a:rPr>
              <a:t>array of </a:t>
            </a:r>
            <a:r>
              <a:rPr lang="en-US" sz="2400" b="1" err="1">
                <a:solidFill>
                  <a:srgbClr val="FFFFFF"/>
                </a:solidFill>
                <a:latin typeface="Aptos"/>
              </a:rPr>
              <a:t>DocumentModel</a:t>
            </a:r>
            <a:r>
              <a:rPr lang="en-US" sz="2400" b="1" dirty="0">
                <a:solidFill>
                  <a:srgbClr val="FFFFFF"/>
                </a:solidFill>
                <a:ea typeface="+mn-lt"/>
                <a:cs typeface="+mn-lt"/>
              </a:rPr>
              <a:t> objects</a:t>
            </a:r>
            <a:r>
              <a:rPr lang="en-US" sz="2400" dirty="0">
                <a:solidFill>
                  <a:srgbClr val="FFFFFF"/>
                </a:solidFill>
                <a:ea typeface="+mn-lt"/>
                <a:cs typeface="+mn-lt"/>
              </a:rPr>
              <a:t> (each file).</a:t>
            </a:r>
            <a:endParaRPr lang="en-US" sz="2400">
              <a:solidFill>
                <a:srgbClr val="000000"/>
              </a:solidFill>
              <a:ea typeface="+mn-lt"/>
              <a:cs typeface="+mn-lt"/>
            </a:endParaRPr>
          </a:p>
          <a:p>
            <a:endParaRPr lang="en-US" sz="2400" dirty="0">
              <a:solidFill>
                <a:srgbClr val="FFFFFF"/>
              </a:solidFill>
            </a:endParaRPr>
          </a:p>
          <a:p>
            <a:pPr>
              <a:buFont typeface="Arial"/>
              <a:buChar char="•"/>
            </a:pPr>
            <a:r>
              <a:rPr lang="en-US" sz="2400" dirty="0">
                <a:solidFill>
                  <a:srgbClr val="FFFFFF"/>
                </a:solidFill>
                <a:ea typeface="+mn-lt"/>
                <a:cs typeface="+mn-lt"/>
              </a:rPr>
              <a:t>Common metadata: </a:t>
            </a:r>
            <a:r>
              <a:rPr lang="en-US" sz="2400" b="1" dirty="0">
                <a:solidFill>
                  <a:srgbClr val="FFFFFF"/>
                </a:solidFill>
                <a:ea typeface="+mn-lt"/>
                <a:cs typeface="+mn-lt"/>
              </a:rPr>
              <a:t>file name</a:t>
            </a:r>
            <a:r>
              <a:rPr lang="en-US" sz="2400" dirty="0">
                <a:solidFill>
                  <a:srgbClr val="FFFFFF"/>
                </a:solidFill>
                <a:ea typeface="+mn-lt"/>
                <a:cs typeface="+mn-lt"/>
              </a:rPr>
              <a:t>, </a:t>
            </a:r>
            <a:r>
              <a:rPr lang="en-US" sz="2400" b="1" dirty="0">
                <a:solidFill>
                  <a:srgbClr val="FFFFFF"/>
                </a:solidFill>
                <a:ea typeface="+mn-lt"/>
                <a:cs typeface="+mn-lt"/>
              </a:rPr>
              <a:t>category</a:t>
            </a:r>
            <a:r>
              <a:rPr lang="en-US" sz="2400" dirty="0">
                <a:solidFill>
                  <a:srgbClr val="FFFFFF"/>
                </a:solidFill>
                <a:ea typeface="+mn-lt"/>
                <a:cs typeface="+mn-lt"/>
              </a:rPr>
              <a:t>, </a:t>
            </a:r>
            <a:r>
              <a:rPr lang="en-US" sz="2400" b="1" dirty="0">
                <a:solidFill>
                  <a:srgbClr val="FFFFFF"/>
                </a:solidFill>
                <a:ea typeface="+mn-lt"/>
                <a:cs typeface="+mn-lt"/>
              </a:rPr>
              <a:t>ID</a:t>
            </a:r>
            <a:r>
              <a:rPr lang="en-US" sz="2400" dirty="0">
                <a:solidFill>
                  <a:srgbClr val="FFFFFF"/>
                </a:solidFill>
                <a:ea typeface="+mn-lt"/>
                <a:cs typeface="+mn-lt"/>
              </a:rPr>
              <a:t>, </a:t>
            </a:r>
            <a:r>
              <a:rPr lang="en-US" sz="2400" b="1" dirty="0">
                <a:solidFill>
                  <a:srgbClr val="FFFFFF"/>
                </a:solidFill>
                <a:ea typeface="+mn-lt"/>
                <a:cs typeface="+mn-lt"/>
              </a:rPr>
              <a:t>upload date</a:t>
            </a:r>
            <a:r>
              <a:rPr lang="en-US" sz="2400" dirty="0">
                <a:solidFill>
                  <a:srgbClr val="FFFFFF"/>
                </a:solidFill>
                <a:ea typeface="+mn-lt"/>
                <a:cs typeface="+mn-lt"/>
              </a:rPr>
              <a:t>, </a:t>
            </a:r>
            <a:r>
              <a:rPr lang="en-US" sz="2400" b="1" dirty="0">
                <a:solidFill>
                  <a:srgbClr val="FFFFFF"/>
                </a:solidFill>
                <a:ea typeface="+mn-lt"/>
                <a:cs typeface="+mn-lt"/>
              </a:rPr>
              <a:t>status</a:t>
            </a:r>
            <a:r>
              <a:rPr lang="en-US" sz="2400" dirty="0">
                <a:solidFill>
                  <a:srgbClr val="FFFFFF"/>
                </a:solidFill>
                <a:ea typeface="+mn-lt"/>
                <a:cs typeface="+mn-lt"/>
              </a:rPr>
              <a:t>.</a:t>
            </a:r>
            <a:endParaRPr lang="en-US" sz="2400"/>
          </a:p>
          <a:p>
            <a:endParaRPr lang="en-US" sz="2400" dirty="0">
              <a:solidFill>
                <a:srgbClr val="FFFFFF"/>
              </a:solidFill>
              <a:ea typeface="+mn-lt"/>
              <a:cs typeface="+mn-lt"/>
            </a:endParaRPr>
          </a:p>
          <a:p>
            <a:pPr>
              <a:buFont typeface="Arial"/>
              <a:buChar char="•"/>
            </a:pPr>
            <a:r>
              <a:rPr lang="en-US" sz="2400" dirty="0">
                <a:solidFill>
                  <a:srgbClr val="FFFFFF"/>
                </a:solidFill>
                <a:ea typeface="+mn-lt"/>
                <a:cs typeface="+mn-lt"/>
              </a:rPr>
              <a:t>Used for </a:t>
            </a:r>
            <a:r>
              <a:rPr lang="en-US" sz="2400" b="1" dirty="0">
                <a:solidFill>
                  <a:srgbClr val="FFFFFF"/>
                </a:solidFill>
                <a:ea typeface="+mn-lt"/>
                <a:cs typeface="+mn-lt"/>
              </a:rPr>
              <a:t>display</a:t>
            </a:r>
            <a:r>
              <a:rPr lang="en-US" sz="2400" dirty="0">
                <a:solidFill>
                  <a:srgbClr val="FFFFFF"/>
                </a:solidFill>
                <a:ea typeface="+mn-lt"/>
                <a:cs typeface="+mn-lt"/>
              </a:rPr>
              <a:t>, </a:t>
            </a:r>
            <a:r>
              <a:rPr lang="en-US" sz="2400" b="1" dirty="0">
                <a:solidFill>
                  <a:srgbClr val="FFFFFF"/>
                </a:solidFill>
                <a:ea typeface="+mn-lt"/>
                <a:cs typeface="+mn-lt"/>
              </a:rPr>
              <a:t>validation</a:t>
            </a:r>
            <a:r>
              <a:rPr lang="en-US" sz="2400" dirty="0">
                <a:solidFill>
                  <a:srgbClr val="FFFFFF"/>
                </a:solidFill>
                <a:ea typeface="+mn-lt"/>
                <a:cs typeface="+mn-lt"/>
              </a:rPr>
              <a:t>, or </a:t>
            </a:r>
            <a:r>
              <a:rPr lang="en-US" sz="2400" b="1" dirty="0">
                <a:solidFill>
                  <a:srgbClr val="FFFFFF"/>
                </a:solidFill>
                <a:ea typeface="+mn-lt"/>
                <a:cs typeface="+mn-lt"/>
              </a:rPr>
              <a:t>conditional logic</a:t>
            </a:r>
            <a:r>
              <a:rPr lang="en-US" sz="2400" dirty="0">
                <a:solidFill>
                  <a:srgbClr val="FFFFFF"/>
                </a:solidFill>
                <a:ea typeface="+mn-lt"/>
                <a:cs typeface="+mn-lt"/>
              </a:rPr>
              <a:t> (e.g., inspections, workflows).</a:t>
            </a:r>
            <a:endParaRPr lang="en-US" sz="2400">
              <a:solidFill>
                <a:srgbClr val="000000"/>
              </a:solidFill>
              <a:ea typeface="+mn-lt"/>
              <a:cs typeface="+mn-lt"/>
            </a:endParaRPr>
          </a:p>
          <a:p>
            <a:endParaRPr lang="en-US" sz="2400" dirty="0">
              <a:solidFill>
                <a:srgbClr val="FFFFFF"/>
              </a:solidFill>
            </a:endParaRPr>
          </a:p>
          <a:p>
            <a:pPr>
              <a:buFont typeface="Arial"/>
              <a:buChar char="•"/>
            </a:pPr>
            <a:r>
              <a:rPr lang="en-US" sz="2400" dirty="0">
                <a:solidFill>
                  <a:srgbClr val="FFFFFF"/>
                </a:solidFill>
                <a:ea typeface="+mn-lt"/>
                <a:cs typeface="+mn-lt"/>
              </a:rPr>
              <a:t>Retrieves </a:t>
            </a:r>
            <a:r>
              <a:rPr lang="en-US" sz="2400" b="1" dirty="0">
                <a:solidFill>
                  <a:srgbClr val="FFFFFF"/>
                </a:solidFill>
                <a:ea typeface="+mn-lt"/>
                <a:cs typeface="+mn-lt"/>
              </a:rPr>
              <a:t>metadata only</a:t>
            </a:r>
            <a:r>
              <a:rPr lang="en-US" sz="2400" dirty="0">
                <a:solidFill>
                  <a:srgbClr val="FFFFFF"/>
                </a:solidFill>
                <a:ea typeface="+mn-lt"/>
                <a:cs typeface="+mn-lt"/>
              </a:rPr>
              <a:t>, not file content.</a:t>
            </a:r>
            <a:endParaRPr lang="en-US" sz="2400">
              <a:solidFill>
                <a:srgbClr val="000000"/>
              </a:solidFill>
              <a:ea typeface="+mn-lt"/>
              <a:cs typeface="+mn-lt"/>
            </a:endParaRPr>
          </a:p>
          <a:p>
            <a:endParaRPr lang="en-US" sz="2400" dirty="0">
              <a:solidFill>
                <a:srgbClr val="FFFFFF"/>
              </a:solidFill>
            </a:endParaRPr>
          </a:p>
          <a:p>
            <a:pPr>
              <a:buFont typeface="Arial"/>
              <a:buChar char="•"/>
            </a:pPr>
            <a:r>
              <a:rPr lang="en-US" sz="2400" dirty="0">
                <a:solidFill>
                  <a:srgbClr val="FFFFFF"/>
                </a:solidFill>
                <a:ea typeface="+mn-lt"/>
                <a:cs typeface="+mn-lt"/>
              </a:rPr>
              <a:t>Needs </a:t>
            </a:r>
            <a:r>
              <a:rPr lang="en-US" sz="2400" b="1" dirty="0">
                <a:solidFill>
                  <a:srgbClr val="FFFFFF"/>
                </a:solidFill>
                <a:ea typeface="+mn-lt"/>
                <a:cs typeface="+mn-lt"/>
              </a:rPr>
              <a:t>error handling</a:t>
            </a:r>
            <a:r>
              <a:rPr lang="en-US" sz="2400" dirty="0">
                <a:solidFill>
                  <a:srgbClr val="FFFFFF"/>
                </a:solidFill>
                <a:ea typeface="+mn-lt"/>
                <a:cs typeface="+mn-lt"/>
              </a:rPr>
              <a:t> for missing docs or failed calls.</a:t>
            </a:r>
            <a:endParaRPr lang="en-US" sz="2400" dirty="0"/>
          </a:p>
          <a:p>
            <a:endParaRPr lang="en-US" sz="2300" dirty="0">
              <a:solidFill>
                <a:srgbClr val="FFFFFF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1C5333-292A-EC1B-AE67-9D68C725E4D9}"/>
              </a:ext>
            </a:extLst>
          </p:cNvPr>
          <p:cNvSpPr txBox="1"/>
          <p:nvPr/>
        </p:nvSpPr>
        <p:spPr>
          <a:xfrm>
            <a:off x="328961" y="273205"/>
            <a:ext cx="11106614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 dirty="0">
                <a:solidFill>
                  <a:srgbClr val="FFFFFF"/>
                </a:solidFill>
                <a:ea typeface="+mn-lt"/>
                <a:cs typeface="+mn-lt"/>
              </a:rPr>
              <a:t>Retrieving Attached Documents via Script</a:t>
            </a:r>
            <a:endParaRPr lang="en-US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16235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F7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338283-887E-5AA0-99A4-43B2F8E63B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765AE5-C436-DA1E-4779-CBBD6A488139}"/>
              </a:ext>
            </a:extLst>
          </p:cNvPr>
          <p:cNvSpPr txBox="1"/>
          <p:nvPr/>
        </p:nvSpPr>
        <p:spPr>
          <a:xfrm>
            <a:off x="328961" y="2141035"/>
            <a:ext cx="11524785" cy="406265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Font typeface="Arial"/>
              <a:buChar char="•"/>
            </a:pPr>
            <a:r>
              <a:rPr lang="en-US" sz="2400" dirty="0">
                <a:solidFill>
                  <a:srgbClr val="FFFFFF"/>
                </a:solidFill>
                <a:ea typeface="+mn-lt"/>
                <a:cs typeface="+mn-lt"/>
              </a:rPr>
              <a:t>Ensures mandatory documents are uploaded before advancing (e.g., submission, workflow updates).</a:t>
            </a:r>
            <a:endParaRPr lang="en-US" sz="2400" dirty="0">
              <a:solidFill>
                <a:srgbClr val="FFFFFF"/>
              </a:solidFill>
            </a:endParaRPr>
          </a:p>
          <a:p>
            <a:pPr>
              <a:buFont typeface="Arial"/>
              <a:buChar char="•"/>
            </a:pPr>
            <a:endParaRPr lang="en-US"/>
          </a:p>
          <a:p>
            <a:pPr>
              <a:buFont typeface="Arial"/>
              <a:buChar char="•"/>
            </a:pPr>
            <a:r>
              <a:rPr lang="en-US" sz="2400" dirty="0">
                <a:solidFill>
                  <a:srgbClr val="FFFFFF"/>
                </a:solidFill>
                <a:ea typeface="+mn-lt"/>
                <a:cs typeface="+mn-lt"/>
              </a:rPr>
              <a:t>Validates document type, category, or description via EMSE scripts.</a:t>
            </a:r>
            <a:endParaRPr lang="en-US" dirty="0"/>
          </a:p>
          <a:p>
            <a:pPr>
              <a:buFont typeface="Arial"/>
              <a:buChar char="•"/>
            </a:pPr>
            <a:endParaRPr lang="en-US"/>
          </a:p>
          <a:p>
            <a:pPr>
              <a:buFont typeface="Arial"/>
              <a:buChar char="•"/>
            </a:pPr>
            <a:r>
              <a:rPr lang="en-US" sz="2400" dirty="0">
                <a:solidFill>
                  <a:srgbClr val="FFFFFF"/>
                </a:solidFill>
                <a:ea typeface="+mn-lt"/>
                <a:cs typeface="+mn-lt"/>
              </a:rPr>
              <a:t>Supports automation: blocks progress, shows error messages, flags records.</a:t>
            </a:r>
            <a:endParaRPr lang="en-US" dirty="0"/>
          </a:p>
          <a:p>
            <a:pPr>
              <a:buFont typeface="Arial"/>
              <a:buChar char="•"/>
            </a:pPr>
            <a:endParaRPr lang="en-US"/>
          </a:p>
          <a:p>
            <a:pPr>
              <a:buFont typeface="Arial"/>
              <a:buChar char="•"/>
            </a:pPr>
            <a:r>
              <a:rPr lang="en-US" sz="2400" dirty="0">
                <a:solidFill>
                  <a:srgbClr val="FFFFFF"/>
                </a:solidFill>
                <a:ea typeface="+mn-lt"/>
                <a:cs typeface="+mn-lt"/>
              </a:rPr>
              <a:t>Prevents incomplete applications .</a:t>
            </a:r>
            <a:endParaRPr lang="en-US" dirty="0"/>
          </a:p>
          <a:p>
            <a:pPr>
              <a:buFont typeface="Arial"/>
              <a:buChar char="•"/>
            </a:pPr>
            <a:endParaRPr lang="en-US"/>
          </a:p>
          <a:p>
            <a:pPr>
              <a:buFont typeface="Arial"/>
              <a:buChar char="•"/>
            </a:pPr>
            <a:r>
              <a:rPr lang="en-US" sz="2400" dirty="0">
                <a:solidFill>
                  <a:srgbClr val="FFFFFF"/>
                </a:solidFill>
                <a:ea typeface="+mn-lt"/>
                <a:cs typeface="+mn-lt"/>
              </a:rPr>
              <a:t>Boosts staff efficiency by ensuring key docs (e.g., floor plans, insurance) are available.</a:t>
            </a:r>
            <a:endParaRPr lang="en-US" dirty="0"/>
          </a:p>
          <a:p>
            <a:pPr>
              <a:buFont typeface="Arial"/>
              <a:buChar char="•"/>
            </a:pPr>
            <a:endParaRPr lang="en-US"/>
          </a:p>
          <a:p>
            <a:pPr>
              <a:buFont typeface="Arial"/>
              <a:buChar char="•"/>
            </a:pPr>
            <a:r>
              <a:rPr lang="en-US" sz="2400" dirty="0">
                <a:solidFill>
                  <a:srgbClr val="FFFFFF"/>
                </a:solidFill>
                <a:ea typeface="+mn-lt"/>
                <a:cs typeface="+mn-lt"/>
              </a:rPr>
              <a:t>Example: blocks "Ready For Approval" if "Floor Plan / Site Plan" doc is missing.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B5E453-73AF-42CC-0A98-E9BB9B83224C}"/>
              </a:ext>
            </a:extLst>
          </p:cNvPr>
          <p:cNvSpPr txBox="1"/>
          <p:nvPr/>
        </p:nvSpPr>
        <p:spPr>
          <a:xfrm>
            <a:off x="486938" y="347547"/>
            <a:ext cx="11933661" cy="14465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ea typeface="+mn-lt"/>
                <a:cs typeface="+mn-lt"/>
              </a:rPr>
              <a:t>EMSE Script to Validate Presence of </a:t>
            </a:r>
            <a:endParaRPr lang="en-US" sz="4400">
              <a:solidFill>
                <a:schemeClr val="bg1"/>
              </a:solidFill>
              <a:ea typeface="+mn-lt"/>
              <a:cs typeface="+mn-lt"/>
            </a:endParaRPr>
          </a:p>
          <a:p>
            <a:r>
              <a:rPr lang="en-US" sz="4400" b="1" dirty="0">
                <a:solidFill>
                  <a:schemeClr val="bg1"/>
                </a:solidFill>
                <a:ea typeface="+mn-lt"/>
                <a:cs typeface="+mn-lt"/>
              </a:rPr>
              <a:t>Required Docs</a:t>
            </a:r>
            <a:endParaRPr lang="en-US" sz="4400">
              <a:solidFill>
                <a:schemeClr val="bg1"/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40572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943D54C4B69A4B9FC0C68093383A79" ma:contentTypeVersion="7" ma:contentTypeDescription="Create a new document." ma:contentTypeScope="" ma:versionID="58871c3d144306eab2567a6adf26f6cb">
  <xsd:schema xmlns:xsd="http://www.w3.org/2001/XMLSchema" xmlns:xs="http://www.w3.org/2001/XMLSchema" xmlns:p="http://schemas.microsoft.com/office/2006/metadata/properties" xmlns:ns2="baf7624f-7e4d-43cc-bee4-2324b7ff7366" targetNamespace="http://schemas.microsoft.com/office/2006/metadata/properties" ma:root="true" ma:fieldsID="19863d0fb6ad72010194cc58c7fe467a" ns2:_="">
    <xsd:import namespace="baf7624f-7e4d-43cc-bee4-2324b7ff73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f7624f-7e4d-43cc-bee4-2324b7ff73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7C82912-1651-4690-B2E8-988C0CC03B5A}"/>
</file>

<file path=customXml/itemProps2.xml><?xml version="1.0" encoding="utf-8"?>
<ds:datastoreItem xmlns:ds="http://schemas.openxmlformats.org/officeDocument/2006/customXml" ds:itemID="{CCB237C2-B65F-499A-A33B-C1424DF97C39}"/>
</file>

<file path=customXml/itemProps3.xml><?xml version="1.0" encoding="utf-8"?>
<ds:datastoreItem xmlns:ds="http://schemas.openxmlformats.org/officeDocument/2006/customXml" ds:itemID="{E5C4C6D6-4FA6-4501-B166-D6D32FEF2BA8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ACCELA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 </cp:lastModifiedBy>
  <cp:revision>87</cp:revision>
  <dcterms:created xsi:type="dcterms:W3CDTF">2013-07-15T20:26:40Z</dcterms:created>
  <dcterms:modified xsi:type="dcterms:W3CDTF">2025-05-26T07:42:44Z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0x010100E4943D54C4B69A4B9FC0C68093383A79</vt:lpwstr>
  </property>
</Properties>
</file>