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6D99B-F19C-47A6-8D7C-3E31644D72BD}" type="datetimeFigureOut">
              <a:t>6/16/2025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51C37-B61F-4507-B73A-7BFB4F7B1A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714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33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7450B-913D-F5A4-0D67-781DB1EBD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2074AA-AAD3-8A71-2795-6A4FA5C9AA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69CF23-3207-CC33-3B94-01391585B7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0BD58-0FFB-5E46-26D1-3A99965FA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8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2435C-2775-9B02-3A7A-34C941AA1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E166A3-A3E5-BC9E-B72B-6DA34C56D5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2C2042-A4D6-20B3-3721-2098009F15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D72CC-BA46-1453-E4E0-AA0A3531EA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27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C6609-EE13-9D58-FD54-FC188BD29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855088-C506-D05A-74AF-36C9EC71F0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699987-689A-3BAB-7333-BB7F7E4D82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8032D-70C2-04F9-18BD-DF8CED7DB3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18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2058-1ED0-A98D-283C-F9A0023FD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57998B-9380-E73D-98CD-DBB815E75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C8CA5A-6212-C38F-7C9F-B6A78D7928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877F7-62A2-3B2A-F7C1-71C9EE4D4A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4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E3873-1F86-9A8F-919B-2E9C4ABD6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BFF83-335D-88A7-2634-F976BB148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3CD6C2-BEAA-71F9-D5DA-D125C27C4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2361FD-0A79-F4CC-1BFB-6AC4E0474D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10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88ABC2-2CA0-1EE4-1F71-5429CAC24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ACCELA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80486C-9647-B336-D0F6-8E4EEB753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701000"/>
            <a:ext cx="9143999" cy="8244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ea typeface="+mn-lt"/>
                <a:cs typeface="+mn-lt"/>
              </a:rPr>
              <a:t>Construct API Integration</a:t>
            </a:r>
            <a:endParaRPr lang="en-US" sz="3200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351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C3F6D9-E9F2-78D5-14DC-F4BDECD33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FFB0447-1818-6768-B463-64F08866F889}"/>
              </a:ext>
            </a:extLst>
          </p:cNvPr>
          <p:cNvSpPr txBox="1"/>
          <p:nvPr/>
        </p:nvSpPr>
        <p:spPr>
          <a:xfrm>
            <a:off x="607621" y="538349"/>
            <a:ext cx="833449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ptos"/>
              </a:rPr>
              <a:t>Construct API Integration</a:t>
            </a:r>
            <a:endParaRPr lang="en-US" sz="440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DF416D-6F3B-FB4E-4F1B-7F23A7A0F3F9}"/>
              </a:ext>
            </a:extLst>
          </p:cNvPr>
          <p:cNvSpPr txBox="1"/>
          <p:nvPr/>
        </p:nvSpPr>
        <p:spPr>
          <a:xfrm>
            <a:off x="422954" y="1717053"/>
            <a:ext cx="9814641" cy="4832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Overview of Accela Construct API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Authentication &amp; Access Tokens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Exploring Record, Contact, Inspection Endpoints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Making GET/POST Calls with Postman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Common Use Cases (Creating a Record, Searching by Parcel)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Calling Construct API from External Systems (Intro only)</a:t>
            </a:r>
          </a:p>
        </p:txBody>
      </p:sp>
    </p:spTree>
    <p:extLst>
      <p:ext uri="{BB962C8B-B14F-4D97-AF65-F5344CB8AC3E}">
        <p14:creationId xmlns:p14="http://schemas.microsoft.com/office/powerpoint/2010/main" val="136330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D755F-C939-969F-F56B-512C94D8F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E6A399-B815-244D-88BA-AD445BA7D71F}"/>
              </a:ext>
            </a:extLst>
          </p:cNvPr>
          <p:cNvSpPr txBox="1"/>
          <p:nvPr/>
        </p:nvSpPr>
        <p:spPr>
          <a:xfrm>
            <a:off x="607621" y="538349"/>
            <a:ext cx="833449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a typeface="+mn-lt"/>
                <a:cs typeface="+mn-lt"/>
              </a:rPr>
              <a:t>Accela Construct API Overview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2" name="Picture 1" descr="Shape">
            <a:extLst>
              <a:ext uri="{FF2B5EF4-FFF2-40B4-BE49-F238E27FC236}">
                <a16:creationId xmlns:a16="http://schemas.microsoft.com/office/drawing/2014/main" id="{E27621AB-57FB-B017-9E13-DD35B8B5C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142875"/>
            <a:ext cx="9525" cy="9525"/>
          </a:xfrm>
          <a:prstGeom prst="rect">
            <a:avLst/>
          </a:prstGeom>
        </p:spPr>
      </p:pic>
      <p:pic>
        <p:nvPicPr>
          <p:cNvPr id="3" name="Picture 2" descr="Shape">
            <a:extLst>
              <a:ext uri="{FF2B5EF4-FFF2-40B4-BE49-F238E27FC236}">
                <a16:creationId xmlns:a16="http://schemas.microsoft.com/office/drawing/2014/main" id="{B3C86A94-C911-BC36-7708-18A26E7FD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85750"/>
            <a:ext cx="9525" cy="95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E03536-768F-4532-48AF-1E1442267A79}"/>
              </a:ext>
            </a:extLst>
          </p:cNvPr>
          <p:cNvSpPr txBox="1"/>
          <p:nvPr/>
        </p:nvSpPr>
        <p:spPr>
          <a:xfrm>
            <a:off x="284923" y="1300923"/>
            <a:ext cx="11898242" cy="52014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What it is: </a:t>
            </a:r>
          </a:p>
          <a:p>
            <a:r>
              <a:rPr lang="en-US" sz="2000" dirty="0">
                <a:solidFill>
                  <a:schemeClr val="bg1"/>
                </a:solidFill>
              </a:rPr>
              <a:t>A RESTful API for accessing and managing data on the Accela Civic Platform.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b="1" dirty="0">
                <a:solidFill>
                  <a:schemeClr val="bg1"/>
                </a:solidFill>
              </a:rPr>
              <a:t>Core Features: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REST-based architecture (GET, POST, PUT, DELETE)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JSON format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OAuth 2.0 authentication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Agency-specific endpoints 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b="1" dirty="0">
                <a:solidFill>
                  <a:schemeClr val="bg1"/>
                </a:solidFill>
              </a:rPr>
              <a:t>Common Functionalities :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Records : Create, update, and search permits/cases (e.g., building, planning).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Inspections :Schedule, reschedule, or cancel inspections.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Contacts : Add or retrieve contact information linked to records.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Documents : Upload and download attachments to records.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Fees : Retrieve or apply fee details on records.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Custom Tables / Fields : Access and update ASIs &amp; ASITs  </a:t>
            </a:r>
          </a:p>
        </p:txBody>
      </p:sp>
    </p:spTree>
    <p:extLst>
      <p:ext uri="{BB962C8B-B14F-4D97-AF65-F5344CB8AC3E}">
        <p14:creationId xmlns:p14="http://schemas.microsoft.com/office/powerpoint/2010/main" val="268642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3E2164-C922-602B-E676-CB628D510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3BCC103-729E-9613-F747-C650473B274F}"/>
              </a:ext>
            </a:extLst>
          </p:cNvPr>
          <p:cNvSpPr txBox="1"/>
          <p:nvPr/>
        </p:nvSpPr>
        <p:spPr>
          <a:xfrm>
            <a:off x="563447" y="472088"/>
            <a:ext cx="833449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ptos"/>
              </a:rPr>
              <a:t>Authentication &amp; Access Tokens</a:t>
            </a:r>
            <a:endParaRPr lang="en-US" sz="440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ED4ADD-ACFF-21B9-CA98-A0946383A37D}"/>
              </a:ext>
            </a:extLst>
          </p:cNvPr>
          <p:cNvSpPr txBox="1"/>
          <p:nvPr/>
        </p:nvSpPr>
        <p:spPr>
          <a:xfrm>
            <a:off x="566519" y="1595575"/>
            <a:ext cx="11570554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OAuth 2.0 is used for secure authentication.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en-US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Developers must register on the Accela Developer Portal.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en-US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Access tokens are requested with client credentials and login.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en-US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Tokens go in the Authorization header.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en-US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Access tokens expire and must be refreshed.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en-US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Effective token management keeps API access secure and stable.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55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826A69-FE73-0E12-4865-0299292B8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69828F2-45DE-5820-CD0E-F533195EAA97}"/>
              </a:ext>
            </a:extLst>
          </p:cNvPr>
          <p:cNvSpPr txBox="1"/>
          <p:nvPr/>
        </p:nvSpPr>
        <p:spPr>
          <a:xfrm>
            <a:off x="320490" y="273305"/>
            <a:ext cx="1155919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+mn-lt"/>
                <a:cs typeface="+mn-lt"/>
              </a:rPr>
              <a:t>Exploring Record, Contact, Inspection Endpoints</a:t>
            </a:r>
            <a:endParaRPr lang="en-US" sz="400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66ADFB-066F-0A0C-2AAB-B8E25C896AB5}"/>
              </a:ext>
            </a:extLst>
          </p:cNvPr>
          <p:cNvSpPr txBox="1"/>
          <p:nvPr/>
        </p:nvSpPr>
        <p:spPr>
          <a:xfrm>
            <a:off x="309220" y="1506510"/>
            <a:ext cx="11570554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Records Endpoint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buFont typeface="Courier New"/>
              <a:buChar char="○"/>
            </a:pPr>
            <a:r>
              <a:rPr lang="en-US">
                <a:solidFill>
                  <a:schemeClr val="bg1"/>
                </a:solidFill>
              </a:rPr>
              <a:t>Used to create, search, and update permit or case records.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</a:rPr>
              <a:t>Example:       GET /v4/records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                    POST /v4/records </a:t>
            </a:r>
            <a:endParaRPr lang="en-US">
              <a:solidFill>
                <a:srgbClr val="000000"/>
              </a:solidFill>
            </a:endParaRPr>
          </a:p>
          <a:p>
            <a:pPr lvl="2"/>
            <a:r>
              <a:rPr lang="en-US" dirty="0">
                <a:solidFill>
                  <a:schemeClr val="bg1"/>
                </a:solidFill>
              </a:rPr>
              <a:t>                    PUT /v4/records/{id} </a:t>
            </a:r>
          </a:p>
          <a:p>
            <a:pPr lvl="2"/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Contacts Endpoint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</a:rPr>
              <a:t>Used to manage people or organizations linked to records.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</a:rPr>
              <a:t>Supports adding, retrieving, and updating contact information.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</a:rPr>
              <a:t>Example:     GET /v4/records/{</a:t>
            </a:r>
            <a:r>
              <a:rPr lang="en-US" err="1">
                <a:solidFill>
                  <a:schemeClr val="bg1"/>
                </a:solidFill>
              </a:rPr>
              <a:t>recordId</a:t>
            </a:r>
            <a:r>
              <a:rPr lang="en-US" dirty="0">
                <a:solidFill>
                  <a:schemeClr val="bg1"/>
                </a:solidFill>
              </a:rPr>
              <a:t>}/contacts 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                   POST /v4/records/{</a:t>
            </a:r>
            <a:r>
              <a:rPr lang="en-US" err="1">
                <a:solidFill>
                  <a:schemeClr val="bg1"/>
                </a:solidFill>
              </a:rPr>
              <a:t>recordId</a:t>
            </a:r>
            <a:r>
              <a:rPr lang="en-US" dirty="0">
                <a:solidFill>
                  <a:schemeClr val="bg1"/>
                </a:solidFill>
              </a:rPr>
              <a:t>}/contacts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                   PUT /v4/records/{</a:t>
            </a:r>
            <a:r>
              <a:rPr lang="en-US" err="1">
                <a:solidFill>
                  <a:schemeClr val="bg1"/>
                </a:solidFill>
              </a:rPr>
              <a:t>recordId</a:t>
            </a:r>
            <a:r>
              <a:rPr lang="en-US" dirty="0">
                <a:solidFill>
                  <a:schemeClr val="bg1"/>
                </a:solidFill>
              </a:rPr>
              <a:t>}/contacts/{</a:t>
            </a:r>
            <a:r>
              <a:rPr lang="en-US" err="1">
                <a:solidFill>
                  <a:schemeClr val="bg1"/>
                </a:solidFill>
              </a:rPr>
              <a:t>contactId</a:t>
            </a:r>
            <a:r>
              <a:rPr lang="en-US" dirty="0">
                <a:solidFill>
                  <a:schemeClr val="bg1"/>
                </a:solidFill>
              </a:rPr>
              <a:t>} </a:t>
            </a:r>
          </a:p>
          <a:p>
            <a:pPr lvl="2"/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Inspections Endpoint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</a:rPr>
              <a:t>Used to schedule, reschedule, and retrieve inspection details.</a:t>
            </a:r>
            <a:endParaRPr lang="en-US">
              <a:solidFill>
                <a:srgbClr val="000000"/>
              </a:solidFill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</a:rPr>
              <a:t>Useful for workflow automation and mobile inspection tools.</a:t>
            </a:r>
            <a:endParaRPr lang="en-US">
              <a:solidFill>
                <a:srgbClr val="000000"/>
              </a:solidFill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</a:rPr>
              <a:t> Example:     GET /v4/records/{</a:t>
            </a:r>
            <a:r>
              <a:rPr lang="en-US" err="1">
                <a:solidFill>
                  <a:schemeClr val="bg1"/>
                </a:solidFill>
              </a:rPr>
              <a:t>recordIds</a:t>
            </a:r>
            <a:r>
              <a:rPr lang="en-US" dirty="0">
                <a:solidFill>
                  <a:schemeClr val="bg1"/>
                </a:solidFill>
              </a:rPr>
              <a:t>}/</a:t>
            </a:r>
            <a:r>
              <a:rPr lang="en-US" err="1">
                <a:solidFill>
                  <a:schemeClr val="bg1"/>
                </a:solidFill>
              </a:rPr>
              <a:t>inspectionTypes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                   GET /v4/records/{</a:t>
            </a:r>
            <a:r>
              <a:rPr lang="en-US" err="1">
                <a:solidFill>
                  <a:schemeClr val="bg1"/>
                </a:solidFill>
              </a:rPr>
              <a:t>recordIds</a:t>
            </a:r>
            <a:r>
              <a:rPr lang="en-US" dirty="0">
                <a:solidFill>
                  <a:schemeClr val="bg1"/>
                </a:solidFill>
              </a:rPr>
              <a:t>}/inspections</a:t>
            </a:r>
          </a:p>
        </p:txBody>
      </p:sp>
    </p:spTree>
    <p:extLst>
      <p:ext uri="{BB962C8B-B14F-4D97-AF65-F5344CB8AC3E}">
        <p14:creationId xmlns:p14="http://schemas.microsoft.com/office/powerpoint/2010/main" val="428304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988AED-1656-0AA3-C23C-D28F72DBC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40DCF43-21AC-A16E-CC8D-A99ADCB4D6E4}"/>
              </a:ext>
            </a:extLst>
          </p:cNvPr>
          <p:cNvSpPr txBox="1"/>
          <p:nvPr/>
        </p:nvSpPr>
        <p:spPr>
          <a:xfrm>
            <a:off x="357412" y="333633"/>
            <a:ext cx="10887692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a typeface="+mn-lt"/>
                <a:cs typeface="+mn-lt"/>
              </a:rPr>
              <a:t>Making GET/POST Calls with Postman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DBB13E-3DD3-1198-74C1-5939896DD1C0}"/>
              </a:ext>
            </a:extLst>
          </p:cNvPr>
          <p:cNvSpPr txBox="1"/>
          <p:nvPr/>
        </p:nvSpPr>
        <p:spPr>
          <a:xfrm>
            <a:off x="354715" y="1307620"/>
            <a:ext cx="1182975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a typeface="+mn-lt"/>
                <a:cs typeface="+mn-lt"/>
              </a:rPr>
              <a:t>What is Postman?</a:t>
            </a:r>
          </a:p>
          <a:p>
            <a:endParaRPr lang="en-US" sz="2800" b="1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Postman is an application used to develop, test, and debug RESTful APIs.</a:t>
            </a: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·It provides a user-friendly interface for making HTTP requests like GET,     POST, PUT, and DELETE to APIs.</a:t>
            </a:r>
          </a:p>
          <a:p>
            <a:pPr>
              <a:buFont typeface="Arial"/>
              <a:buChar char="•"/>
            </a:pPr>
            <a:endParaRPr lang="en-US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en-US" sz="28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800" b="1" dirty="0">
                <a:solidFill>
                  <a:schemeClr val="bg1"/>
                </a:solidFill>
                <a:ea typeface="+mn-lt"/>
                <a:cs typeface="+mn-lt"/>
              </a:rPr>
              <a:t>Developers use it to:</a:t>
            </a:r>
          </a:p>
          <a:p>
            <a:endParaRPr lang="en-US" sz="2800" b="1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Send requests to an API and view responses.</a:t>
            </a: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Set headers, authentication tokens, and parameters easily.</a:t>
            </a:r>
          </a:p>
          <a:p>
            <a:pP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Test scripts that are created for integration purposes.</a:t>
            </a:r>
          </a:p>
          <a:p>
            <a:pPr>
              <a:buFont typeface="Arial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05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943D54C4B69A4B9FC0C68093383A79" ma:contentTypeVersion="7" ma:contentTypeDescription="Create a new document." ma:contentTypeScope="" ma:versionID="58871c3d144306eab2567a6adf26f6cb">
  <xsd:schema xmlns:xsd="http://www.w3.org/2001/XMLSchema" xmlns:xs="http://www.w3.org/2001/XMLSchema" xmlns:p="http://schemas.microsoft.com/office/2006/metadata/properties" xmlns:ns2="baf7624f-7e4d-43cc-bee4-2324b7ff7366" targetNamespace="http://schemas.microsoft.com/office/2006/metadata/properties" ma:root="true" ma:fieldsID="19863d0fb6ad72010194cc58c7fe467a" ns2:_="">
    <xsd:import namespace="baf7624f-7e4d-43cc-bee4-2324b7ff7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f7624f-7e4d-43cc-bee4-2324b7ff73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7078E2B-D709-460F-9A56-748F9C282AF1}"/>
</file>

<file path=customXml/itemProps2.xml><?xml version="1.0" encoding="utf-8"?>
<ds:datastoreItem xmlns:ds="http://schemas.openxmlformats.org/officeDocument/2006/customXml" ds:itemID="{80A63463-9001-4521-82C6-28A1602F2DE8}"/>
</file>

<file path=customXml/itemProps3.xml><?xml version="1.0" encoding="utf-8"?>
<ds:datastoreItem xmlns:ds="http://schemas.openxmlformats.org/officeDocument/2006/customXml" ds:itemID="{9F9E29F4-4486-4097-B312-614DB6CB825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ACCELA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175</cp:revision>
  <dcterms:created xsi:type="dcterms:W3CDTF">2013-07-15T20:26:40Z</dcterms:created>
  <dcterms:modified xsi:type="dcterms:W3CDTF">2025-06-17T06:13:12Z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0x010100E4943D54C4B69A4B9FC0C68093383A79</vt:lpwstr>
  </property>
</Properties>
</file>